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2"/>
    <p:sldId id="282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3" userDrawn="1">
          <p15:clr>
            <a:srgbClr val="A4A3A4"/>
          </p15:clr>
        </p15:guide>
        <p15:guide id="2" pos="285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6" d="100"/>
          <a:sy n="86" d="100"/>
        </p:scale>
        <p:origin x="1524" y="96"/>
      </p:cViewPr>
      <p:guideLst>
        <p:guide orient="horz" pos="2193"/>
        <p:guide pos="285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8C17E-F185-4B22-BA9C-29E6A3CF9BB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75781B-6E88-4623-9C31-8E7578963BD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67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1196975"/>
            <a:ext cx="8207375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9900" y="2422525"/>
            <a:ext cx="8212138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91567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457200" y="1174750"/>
            <a:ext cx="82296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3700" y="156845"/>
            <a:ext cx="8355330" cy="624205"/>
          </a:xfrm>
        </p:spPr>
        <p:txBody>
          <a:bodyPr/>
          <a:lstStyle/>
          <a:p>
            <a:pPr algn="ctr"/>
            <a:r>
              <a:rPr lang="ru-RU" altLang="en-US" sz="20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Мера социальной поддержки в виде единовременной денежной выплаты беременным женщинам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119380" y="5715635"/>
            <a:ext cx="8174355" cy="791210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en-US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Денежная выплата в размере 4000 рублей предоставляется</a:t>
            </a:r>
          </a:p>
          <a:p>
            <a:pPr marL="0" indent="0" algn="ctr">
              <a:buNone/>
            </a:pPr>
            <a:r>
              <a:rPr lang="ru-RU" altLang="en-US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единовременно в период с 1 января по 20 декабря</a:t>
            </a:r>
          </a:p>
          <a:p>
            <a:pPr marL="0" indent="0" algn="ctr">
              <a:buNone/>
            </a:pPr>
            <a:r>
              <a:rPr lang="ru-RU" altLang="en-US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течение одной беременности</a:t>
            </a:r>
          </a:p>
        </p:txBody>
      </p:sp>
      <p:sp>
        <p:nvSpPr>
          <p:cNvPr id="4" name="Замещающий текст 3"/>
          <p:cNvSpPr>
            <a:spLocks noGrp="1"/>
          </p:cNvSpPr>
          <p:nvPr>
            <p:ph type="body" sz="half" idx="2"/>
          </p:nvPr>
        </p:nvSpPr>
        <p:spPr>
          <a:xfrm>
            <a:off x="251460" y="846455"/>
            <a:ext cx="8596630" cy="1726565"/>
          </a:xfrm>
          <a:solidFill>
            <a:schemeClr val="accent2">
              <a:lumMod val="20000"/>
              <a:lumOff val="80000"/>
            </a:schemeClr>
          </a:solidFill>
          <a:ln w="28575" cmpd="sng">
            <a:noFill/>
            <a:prstDash val="solid"/>
          </a:ln>
        </p:spPr>
        <p:txBody>
          <a:bodyPr/>
          <a:lstStyle/>
          <a:p>
            <a:pPr algn="ctr"/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</a:t>
            </a:r>
            <a:r>
              <a:rPr lang="en-US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</a:t>
            </a:r>
            <a:r>
              <a:rPr lang="en-US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меры</a:t>
            </a:r>
            <a:r>
              <a:rPr lang="en-US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</a:t>
            </a:r>
            <a:r>
              <a:rPr lang="en-US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поддержки</a:t>
            </a:r>
            <a:r>
              <a:rPr lang="en-US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имеют</a:t>
            </a:r>
            <a:r>
              <a:rPr lang="en-US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беременные женщины</a:t>
            </a:r>
            <a:r>
              <a:rPr lang="en-US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являющиеся</a:t>
            </a:r>
            <a:r>
              <a:rPr lang="en-US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день</a:t>
            </a:r>
            <a:r>
              <a:rPr lang="en-US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</a:t>
            </a:r>
            <a:r>
              <a:rPr lang="en-US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получателями</a:t>
            </a:r>
            <a:r>
              <a:rPr lang="en-US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ежемесячного</a:t>
            </a:r>
            <a:r>
              <a:rPr lang="en-US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пособия</a:t>
            </a:r>
            <a:r>
              <a:rPr lang="en-US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связи</a:t>
            </a:r>
            <a:r>
              <a:rPr lang="en-US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рождением</a:t>
            </a:r>
            <a:r>
              <a:rPr lang="en-US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воспитанием</a:t>
            </a:r>
            <a:r>
              <a:rPr lang="en-US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</a:t>
            </a:r>
            <a:endParaRPr lang="en-US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560" y="2814320"/>
            <a:ext cx="4490720" cy="2827655"/>
          </a:xfrm>
          <a:prstGeom prst="roundRect">
            <a:avLst>
              <a:gd name="adj" fmla="val 16213"/>
            </a:avLst>
          </a:prstGeom>
          <a:gradFill rotWithShape="0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rect">
              <a:fillToRect r="100000" b="100000"/>
            </a:path>
            <a:tileRect l="-100000" t="-100000"/>
          </a:gradFill>
          <a:ln w="28575" cap="flat" cmpd="sng" algn="ctr">
            <a:solidFill>
              <a:schemeClr val="accent1">
                <a:shade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Обращения</a:t>
            </a: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принимаются</a:t>
            </a: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от</a:t>
            </a: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следующ</a:t>
            </a:r>
            <a:r>
              <a:rPr kumimoji="0" lang="ru-RU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ей</a:t>
            </a: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категори</a:t>
            </a:r>
            <a:r>
              <a:rPr kumimoji="0" lang="ru-RU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</a:t>
            </a: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граждан</a:t>
            </a: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беременные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женщины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постоянно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или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преимущественно</a:t>
            </a:r>
            <a:r>
              <a:rPr kumimoji="0" lang="ru-RU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проживающие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на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территории</a:t>
            </a:r>
            <a:r>
              <a:rPr kumimoji="0" lang="ru-RU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т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муниципального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образования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"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город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Ульяновск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"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744085" y="2857500"/>
            <a:ext cx="4242435" cy="2762885"/>
          </a:xfrm>
          <a:prstGeom prst="roundRect">
            <a:avLst/>
          </a:prstGeom>
          <a:gradFill rotWithShape="0">
            <a:gsLst>
              <a:gs pos="0">
                <a:schemeClr val="accent1">
                  <a:lumMod val="5000"/>
                  <a:lumOff val="95000"/>
                </a:schemeClr>
              </a:gs>
              <a:gs pos="77000">
                <a:schemeClr val="accent6">
                  <a:alpha val="100000"/>
                  <a:lumMod val="59000"/>
                  <a:lumOff val="41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</a:gsLst>
            <a:path path="rect">
              <a:fillToRect r="100000" b="100000"/>
            </a:path>
            <a:tileRect l="-100000" t="-100000"/>
          </a:gradFill>
          <a:ln w="28575" cap="flat" cmpd="sng" algn="ctr">
            <a:solidFill>
              <a:schemeClr val="accent1">
                <a:shade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lstStyle/>
          <a:p>
            <a:pPr marL="0" indent="0" algn="ctr">
              <a:buNone/>
            </a:pPr>
            <a:r>
              <a:rPr lang="ru-RU" alt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Заявление</a:t>
            </a: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на предоставление меры </a:t>
            </a:r>
          </a:p>
          <a:p>
            <a:pPr marL="0" indent="0" algn="ctr">
              <a:buNone/>
            </a:pP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социальной поддержки подается </a:t>
            </a:r>
          </a:p>
          <a:p>
            <a:pPr marL="0" indent="0" algn="ctr">
              <a:buNone/>
            </a:pPr>
            <a:r>
              <a:rPr lang="ru-RU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заявителем </a:t>
            </a: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(представителем заявителя) </a:t>
            </a:r>
          </a:p>
          <a:p>
            <a:pPr marL="0" indent="0" algn="ctr">
              <a:buNone/>
            </a:pP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в отделение социальной защиты</a:t>
            </a:r>
          </a:p>
          <a:p>
            <a:pPr marL="0" indent="0" algn="ctr">
              <a:buNone/>
            </a:pP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по месту регистрации либо </a:t>
            </a:r>
          </a:p>
          <a:p>
            <a:pPr marL="0" indent="0" algn="ctr">
              <a:buNone/>
            </a:pP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в </a:t>
            </a:r>
            <a:r>
              <a:rPr lang="ru-RU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администрацию </a:t>
            </a: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города Ульяновска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015" y="-45085"/>
            <a:ext cx="8866505" cy="655320"/>
          </a:xfrm>
        </p:spPr>
        <p:txBody>
          <a:bodyPr anchor="ctr" anchorCtr="0"/>
          <a:lstStyle/>
          <a:p>
            <a:pPr algn="ctr"/>
            <a:r>
              <a:rPr lang="ru-RU" altLang="en-US" sz="24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необходимые для оформления выплаты:</a:t>
            </a:r>
          </a:p>
        </p:txBody>
      </p:sp>
      <p:sp>
        <p:nvSpPr>
          <p:cNvPr id="5" name="Замещающий текст 4"/>
          <p:cNvSpPr>
            <a:spLocks noGrp="1"/>
          </p:cNvSpPr>
          <p:nvPr>
            <p:ph type="body" sz="half" idx="2"/>
          </p:nvPr>
        </p:nvSpPr>
        <p:spPr>
          <a:xfrm>
            <a:off x="245745" y="447675"/>
            <a:ext cx="8710930" cy="4697730"/>
          </a:xfrm>
        </p:spPr>
        <p:txBody>
          <a:bodyPr/>
          <a:lstStyle/>
          <a:p>
            <a:endParaRPr lang="en-US" altLang="ru-RU" sz="1350" dirty="0"/>
          </a:p>
          <a:p>
            <a:pPr marL="285750" indent="-285750" algn="just">
              <a:buFont typeface="Wingdings" panose="05000000000000000000" charset="0"/>
              <a:buChar char="Ø"/>
            </a:pP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установленной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форме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charset="0"/>
              <a:buChar char="Ø"/>
            </a:pP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удостоверяющий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личность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заявителя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отметкой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месту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жительства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муниципальном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город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Ульяновск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";</a:t>
            </a:r>
          </a:p>
          <a:p>
            <a:pPr marL="285750" indent="-285750" algn="just">
              <a:buFont typeface="Wingdings" panose="05000000000000000000" charset="0"/>
              <a:buChar char="Ø"/>
            </a:pP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справку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беременности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медицинской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charset="0"/>
              <a:buChar char="Ø"/>
            </a:pP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назначении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170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предоставлении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поддержки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выданное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Фондом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пенсионного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социального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страхования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charset="0"/>
              <a:buChar char="Ø"/>
            </a:pP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подтверждающий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представителя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заявителя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предоставлением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меры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поддержки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представителя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заявителя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indent="-285750" algn="just">
              <a:buFont typeface="Wingdings" panose="05000000000000000000" charset="0"/>
              <a:buChar char="Ø"/>
            </a:pP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удостоверяющий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личность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представителя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заявителя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предоставлением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меры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поддержки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представителя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заявителя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indent="-285750" algn="just">
              <a:buFont typeface="Wingdings" panose="05000000000000000000" charset="0"/>
              <a:buChar char="Ø"/>
            </a:pP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подтверждающий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открытие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счёта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банке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иной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кредитной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волеизъявлению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заявителя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перечислении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денежных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через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банк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иную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кредитную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организацию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indent="-285750" algn="just">
              <a:buFont typeface="Wingdings" panose="05000000000000000000" charset="0"/>
              <a:buChar char="Ø"/>
            </a:pP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справку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месту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жительства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заявителя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город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Ульяновск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(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данный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предоставляется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отсутствия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документе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удостоверяющем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личность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заявителя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рритории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город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Ульяновск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");</a:t>
            </a:r>
          </a:p>
          <a:p>
            <a:pPr marL="285750" indent="-285750" algn="just">
              <a:buFont typeface="Wingdings" panose="05000000000000000000" charset="0"/>
              <a:buChar char="Ø"/>
            </a:pP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месту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пребывания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заявителя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подтверждающее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временного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проживания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город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Ульяновск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(</a:t>
            </a:r>
            <a:r>
              <a:rPr lang="en-US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отсутствия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документе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удостоверяющем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личность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заявителя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отметки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месту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жительства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муниципальном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город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Ульяновск</a:t>
            </a:r>
            <a:r>
              <a:rPr lang="en-US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").</a:t>
            </a:r>
          </a:p>
          <a:p>
            <a:pPr marL="285750" indent="-285750" algn="just">
              <a:buFont typeface="Wingdings" panose="05000000000000000000" charset="0"/>
              <a:buChar char="Ø"/>
            </a:pPr>
            <a:endParaRPr lang="en-US" alt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313</Words>
  <Application>Microsoft Office PowerPoint</Application>
  <PresentationFormat>Экран (4:3)</PresentationFormat>
  <Paragraphs>31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SimSun</vt:lpstr>
      <vt:lpstr>Arial</vt:lpstr>
      <vt:lpstr>Calibri</vt:lpstr>
      <vt:lpstr>Times New Roman</vt:lpstr>
      <vt:lpstr>Wingdings</vt:lpstr>
      <vt:lpstr>Blue Waves</vt:lpstr>
      <vt:lpstr>Мера социальной поддержки в виде единовременной денежной выплаты беременным женщинам</vt:lpstr>
      <vt:lpstr>Документы, необходимые для оформления выплаты: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Timofeev</dc:creator>
  <cp:lastModifiedBy>1</cp:lastModifiedBy>
  <cp:revision>29</cp:revision>
  <cp:lastPrinted>2023-02-02T04:25:00Z</cp:lastPrinted>
  <dcterms:created xsi:type="dcterms:W3CDTF">2020-07-30T04:27:00Z</dcterms:created>
  <dcterms:modified xsi:type="dcterms:W3CDTF">2025-04-10T06:36:44Z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5946C9A284B040BEBB2BCAF95B58C6D0_13</vt:lpwstr>
  </property>
  <property fmtid="{D5CDD505-2E9C-101B-9397-08002B2CF9AE}" pid="3" name="KSOProductBuildVer">
    <vt:lpwstr>1049-12.2.0.20782</vt:lpwstr>
  </property>
</Properties>
</file>