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8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3" userDrawn="1">
          <p15:clr>
            <a:srgbClr val="A4A3A4"/>
          </p15:clr>
        </p15:guide>
        <p15:guide id="2" pos="28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524" y="96"/>
      </p:cViewPr>
      <p:guideLst>
        <p:guide orient="horz" pos="2193"/>
        <p:guide pos="28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8C17E-F185-4B22-BA9C-29E6A3CF9BB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5781B-6E88-4623-9C31-8E7578963B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6698FB5-3402-45E1-A20D-48FDB25A73A1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E1DB585-F554-44AA-BFDB-211829B297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700" y="156845"/>
            <a:ext cx="8355330" cy="624205"/>
          </a:xfrm>
        </p:spPr>
        <p:txBody>
          <a:bodyPr/>
          <a:lstStyle/>
          <a:p>
            <a:pPr algn="ctr"/>
            <a:r>
              <a:rPr lang="ru-RU" alt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Мерасоциальной</a:t>
            </a: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поддержки в виде единовременной денежной выплаты на каждого </a:t>
            </a:r>
            <a:r>
              <a:rPr lang="ru-RU" altLang="en-US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учащегося выпускного класса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19380" y="5877560"/>
            <a:ext cx="8707120" cy="62928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Единовременная денежная выплата в размере 3000 рублей </a:t>
            </a:r>
          </a:p>
          <a:p>
            <a:pPr marL="0" indent="0" algn="ctr">
              <a:buNone/>
            </a:pP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начисляется </a:t>
            </a:r>
            <a:r>
              <a:rPr lang="ru-RU" alt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единоразово</a:t>
            </a: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en-US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</a:t>
            </a:r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251460" y="980440"/>
            <a:ext cx="8596630" cy="1592580"/>
          </a:xfrm>
          <a:solidFill>
            <a:schemeClr val="accent2">
              <a:lumMod val="20000"/>
              <a:lumOff val="80000"/>
            </a:schemeClr>
          </a:solidFill>
          <a:ln w="28575" cmpd="sng">
            <a:noFill/>
            <a:prstDash val="solid"/>
          </a:ln>
        </p:spPr>
        <p:txBody>
          <a:bodyPr/>
          <a:lstStyle/>
          <a:p>
            <a:pPr algn="ctr"/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</a:t>
            </a:r>
            <a:r>
              <a:rPr lang="en-US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день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ежемесячного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рождением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воспитанием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01.11.2006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152-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пособии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560" y="2814320"/>
            <a:ext cx="4490720" cy="2827655"/>
          </a:xfrm>
          <a:prstGeom prst="roundRect">
            <a:avLst>
              <a:gd name="adj" fmla="val 16213"/>
            </a:avLst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Обращения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принимаются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от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следующих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категорий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граждан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один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из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родителей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или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иной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законный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представитель</a:t>
            </a:r>
            <a:r>
              <a:rPr kumimoji="0" lang="ru-RU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трёх и более детей;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ru-RU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один из родителей или законный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представитель, который не состоит в браке;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один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из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родителей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или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иной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законный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представитель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который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признан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инвалидом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или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состоит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браке</a:t>
            </a:r>
            <a:r>
              <a:rPr kumimoji="0" lang="ru-RU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инвалидом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также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являющимся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родителем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ребёнка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44085" y="2857500"/>
            <a:ext cx="4242435" cy="2762885"/>
          </a:xfrm>
          <a:prstGeom prst="roundRect">
            <a:avLst/>
          </a:pr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77000">
                <a:schemeClr val="accent6">
                  <a:alpha val="100000"/>
                  <a:lumMod val="59000"/>
                  <a:lumOff val="41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</a:gsLst>
            <a:path path="rect">
              <a:fillToRect r="100000" b="100000"/>
            </a:path>
            <a:tileRect l="-100000" t="-100000"/>
          </a:gradFill>
          <a:ln w="28575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t" anchorCtr="0" compatLnSpc="1"/>
          <a:lstStyle/>
          <a:p>
            <a:pPr marL="0" indent="0" algn="ctr">
              <a:buNone/>
            </a:pP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Заявление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на предоставление меры 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социальной поддержки подается </a:t>
            </a:r>
          </a:p>
          <a:p>
            <a:pPr marL="0" indent="0" algn="ctr">
              <a:buNone/>
            </a:pP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заявителем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(представителем заявителя) 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отделение социальной защиты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по месту регистрации либо </a:t>
            </a:r>
          </a:p>
          <a:p>
            <a:pPr marL="0" indent="0" algn="ctr">
              <a:buNone/>
            </a:pP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</a:t>
            </a:r>
            <a:r>
              <a:rPr lang="ru-RU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администрацию </a:t>
            </a:r>
            <a:r>
              <a:rPr lang="ru-R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города Ульяновска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" y="-45085"/>
            <a:ext cx="8866505" cy="655320"/>
          </a:xfrm>
        </p:spPr>
        <p:txBody>
          <a:bodyPr anchor="ctr" anchorCtr="0"/>
          <a:lstStyle/>
          <a:p>
            <a:pPr algn="just"/>
            <a:r>
              <a:rPr lang="ru-RU" altLang="en-US" sz="24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оформления выплаты:</a:t>
            </a:r>
          </a:p>
        </p:txBody>
      </p:sp>
      <p:sp>
        <p:nvSpPr>
          <p:cNvPr id="5" name="Замещающий текст 4"/>
          <p:cNvSpPr>
            <a:spLocks noGrp="1"/>
          </p:cNvSpPr>
          <p:nvPr>
            <p:ph type="body" sz="half" idx="2"/>
          </p:nvPr>
        </p:nvSpPr>
        <p:spPr>
          <a:xfrm>
            <a:off x="245745" y="447675"/>
            <a:ext cx="8710930" cy="4697730"/>
          </a:xfrm>
        </p:spPr>
        <p:txBody>
          <a:bodyPr/>
          <a:lstStyle/>
          <a:p>
            <a:r>
              <a:rPr lang="en-US" altLang="ru-RU" sz="1350" dirty="0"/>
              <a:t>1. </a:t>
            </a:r>
            <a:r>
              <a:rPr lang="en-US" altLang="en-US" sz="1350" dirty="0" err="1"/>
              <a:t>заявление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установленной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форме</a:t>
            </a:r>
            <a:r>
              <a:rPr lang="en-US" altLang="ru-RU" sz="1350" dirty="0"/>
              <a:t>; </a:t>
            </a:r>
          </a:p>
          <a:p>
            <a:r>
              <a:rPr lang="en-US" altLang="ru-RU" sz="1350" dirty="0"/>
              <a:t>2. </a:t>
            </a:r>
            <a:r>
              <a:rPr lang="en-US" altLang="en-US" sz="1350" dirty="0" err="1"/>
              <a:t>документ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удостоверяющий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личность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заявителя</a:t>
            </a:r>
            <a:r>
              <a:rPr lang="en-US" altLang="ru-RU" sz="1350" dirty="0"/>
              <a:t>, </a:t>
            </a:r>
            <a:r>
              <a:rPr lang="en-US" altLang="en-US" sz="1350" dirty="0"/>
              <a:t>с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отметками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регистрации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месту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жительства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муниципальном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образовании</a:t>
            </a:r>
            <a:r>
              <a:rPr lang="en-US" altLang="ru-RU" sz="1350" dirty="0"/>
              <a:t> "</a:t>
            </a:r>
            <a:r>
              <a:rPr lang="en-US" altLang="en-US" sz="1350" dirty="0" err="1"/>
              <a:t>город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Ульяновск</a:t>
            </a:r>
            <a:r>
              <a:rPr lang="en-US" altLang="ru-RU" sz="1350" dirty="0"/>
              <a:t>" </a:t>
            </a:r>
            <a:r>
              <a:rPr lang="en-US" altLang="en-US" sz="1350" dirty="0"/>
              <a:t>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семейном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положении</a:t>
            </a:r>
            <a:r>
              <a:rPr lang="en-US" altLang="ru-RU" sz="1350" dirty="0"/>
              <a:t>;</a:t>
            </a:r>
          </a:p>
          <a:p>
            <a:r>
              <a:rPr lang="en-US" altLang="ru-RU" sz="1350" dirty="0"/>
              <a:t>3. </a:t>
            </a:r>
            <a:r>
              <a:rPr lang="en-US" altLang="en-US" sz="1350" dirty="0" err="1"/>
              <a:t>документ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выданный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органами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опеки</a:t>
            </a:r>
            <a:r>
              <a:rPr lang="en-US" altLang="ru-RU" sz="1350" dirty="0"/>
              <a:t> </a:t>
            </a:r>
            <a:r>
              <a:rPr lang="en-US" altLang="en-US" sz="1350" dirty="0"/>
              <a:t>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попечительства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Ульяновской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области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подтверждающий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факт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наличия</a:t>
            </a:r>
            <a:r>
              <a:rPr lang="en-US" altLang="ru-RU" sz="1350" dirty="0"/>
              <a:t> </a:t>
            </a:r>
            <a:r>
              <a:rPr lang="en-US" altLang="en-US" sz="1350" dirty="0"/>
              <a:t>у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права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предоставлять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законные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интересы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ребёнка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детей</a:t>
            </a:r>
            <a:r>
              <a:rPr lang="en-US" altLang="ru-RU" sz="1350" dirty="0"/>
              <a:t>) (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случае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обращения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назначением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меры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социальной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поддержки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законного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представителя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детей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не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являющегося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их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родителем</a:t>
            </a:r>
            <a:r>
              <a:rPr lang="en-US" altLang="ru-RU" sz="1350" dirty="0"/>
              <a:t>);</a:t>
            </a:r>
          </a:p>
          <a:p>
            <a:r>
              <a:rPr lang="en-US" altLang="ru-RU" sz="1350" dirty="0"/>
              <a:t>4. </a:t>
            </a:r>
            <a:r>
              <a:rPr lang="en-US" altLang="en-US" sz="1350" dirty="0" err="1"/>
              <a:t>свидетельство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рождении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ребенка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детей</a:t>
            </a:r>
            <a:r>
              <a:rPr lang="en-US" altLang="ru-RU" sz="1350" dirty="0"/>
              <a:t>), </a:t>
            </a:r>
            <a:r>
              <a:rPr lang="en-US" altLang="en-US" sz="1350" dirty="0" err="1"/>
              <a:t>законные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интересы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которого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которых</a:t>
            </a:r>
            <a:r>
              <a:rPr lang="en-US" altLang="ru-RU" sz="1350" dirty="0"/>
              <a:t>) </a:t>
            </a:r>
            <a:r>
              <a:rPr lang="en-US" altLang="en-US" sz="1350" dirty="0" err="1"/>
              <a:t>представляет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заявитель</a:t>
            </a:r>
            <a:r>
              <a:rPr lang="en-US" altLang="ru-RU" sz="1350" dirty="0"/>
              <a:t>;</a:t>
            </a:r>
          </a:p>
          <a:p>
            <a:r>
              <a:rPr lang="en-US" altLang="ru-RU" sz="1350" dirty="0"/>
              <a:t>5. </a:t>
            </a:r>
            <a:r>
              <a:rPr lang="en-US" altLang="en-US" sz="1350" dirty="0" err="1"/>
              <a:t>справку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подтверждающую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обучение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ребёнка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детей</a:t>
            </a:r>
            <a:r>
              <a:rPr lang="en-US" altLang="ru-RU" sz="1350" dirty="0"/>
              <a:t>), </a:t>
            </a:r>
            <a:r>
              <a:rPr lang="en-US" altLang="en-US" sz="1350" dirty="0" err="1"/>
              <a:t>законные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интересы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которого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которых</a:t>
            </a:r>
            <a:r>
              <a:rPr lang="en-US" altLang="ru-RU" sz="1350" dirty="0"/>
              <a:t>) </a:t>
            </a:r>
            <a:r>
              <a:rPr lang="en-US" altLang="en-US" sz="1350" dirty="0" err="1"/>
              <a:t>представляет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заявитель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по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очной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форме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обучения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выпускном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классе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областной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государственной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или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муниципальной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общеобразовательной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организации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находящейся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на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территории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муниципального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образования</a:t>
            </a:r>
            <a:r>
              <a:rPr lang="en-US" altLang="ru-RU" sz="1350" dirty="0"/>
              <a:t> "</a:t>
            </a:r>
            <a:r>
              <a:rPr lang="en-US" altLang="en-US" sz="1350" dirty="0" err="1"/>
              <a:t>город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Ульяновск</a:t>
            </a:r>
            <a:r>
              <a:rPr lang="en-US" altLang="ru-RU" sz="1350" dirty="0"/>
              <a:t>";</a:t>
            </a:r>
          </a:p>
          <a:p>
            <a:r>
              <a:rPr lang="ru-RU" altLang="en-US" sz="1350" dirty="0"/>
              <a:t>6</a:t>
            </a:r>
            <a:r>
              <a:rPr lang="en-US" altLang="ru-RU" sz="1350" dirty="0"/>
              <a:t>. </a:t>
            </a:r>
            <a:r>
              <a:rPr lang="en-US" altLang="en-US" sz="1350" dirty="0" err="1"/>
              <a:t>справку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органов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записи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актов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гражданского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состояния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том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что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запись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акта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рождении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ребёнка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сведения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отце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ребёнка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внесены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заявлению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матери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ребёнка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за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исключением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случаев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когда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свидетельстве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рождении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ребёнка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графе</a:t>
            </a:r>
            <a:r>
              <a:rPr lang="en-US" altLang="ru-RU" sz="1350" dirty="0"/>
              <a:t> "</a:t>
            </a:r>
            <a:r>
              <a:rPr lang="en-US" altLang="en-US" sz="1350" dirty="0" err="1"/>
              <a:t>Отец</a:t>
            </a:r>
            <a:r>
              <a:rPr lang="en-US" altLang="ru-RU" sz="1350" dirty="0"/>
              <a:t>" </a:t>
            </a:r>
            <a:r>
              <a:rPr lang="en-US" altLang="en-US" sz="1350" dirty="0" err="1"/>
              <a:t>отсутствуют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сведения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отце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либо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свидетельство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установлении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отцовства</a:t>
            </a:r>
            <a:r>
              <a:rPr lang="ru-RU" altLang="en-US" sz="1350" dirty="0"/>
              <a:t>;</a:t>
            </a:r>
            <a:endParaRPr lang="en-US" altLang="ru-RU" sz="1350" dirty="0"/>
          </a:p>
          <a:p>
            <a:r>
              <a:rPr lang="en-US" altLang="ru-RU" sz="1350" dirty="0"/>
              <a:t> </a:t>
            </a:r>
            <a:r>
              <a:rPr lang="ru-RU" altLang="en-US" sz="1350" dirty="0"/>
              <a:t>7</a:t>
            </a:r>
            <a:r>
              <a:rPr lang="en-US" altLang="ru-RU" sz="1350" dirty="0"/>
              <a:t>. </a:t>
            </a:r>
            <a:r>
              <a:rPr lang="en-US" altLang="en-US" sz="1350" dirty="0" err="1"/>
              <a:t>справку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выданную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федеральным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государственным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учреждением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медико</a:t>
            </a:r>
            <a:r>
              <a:rPr lang="en-US" altLang="ru-RU" sz="1350" dirty="0" err="1"/>
              <a:t>-</a:t>
            </a:r>
            <a:r>
              <a:rPr lang="en-US" altLang="en-US" sz="1350" dirty="0" err="1"/>
              <a:t>социальной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экспертизы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установлении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инвалидности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или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супруга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супруги</a:t>
            </a:r>
            <a:r>
              <a:rPr lang="en-US" altLang="ru-RU" sz="1350" dirty="0"/>
              <a:t>) </a:t>
            </a:r>
            <a:r>
              <a:rPr lang="en-US" altLang="en-US" sz="1350" dirty="0" err="1" smtClean="0"/>
              <a:t>заявителя</a:t>
            </a:r>
            <a:r>
              <a:rPr lang="ru-RU" altLang="en-US" sz="1350" dirty="0"/>
              <a:t>;</a:t>
            </a:r>
            <a:endParaRPr lang="en-US" altLang="ru-RU" sz="1350" dirty="0"/>
          </a:p>
          <a:p>
            <a:r>
              <a:rPr lang="ru-RU" altLang="en-US" sz="1350" dirty="0"/>
              <a:t>8</a:t>
            </a:r>
            <a:r>
              <a:rPr lang="en-US" altLang="ru-RU" sz="1350" dirty="0"/>
              <a:t>. </a:t>
            </a:r>
            <a:r>
              <a:rPr lang="en-US" altLang="en-US" sz="1350" dirty="0" err="1"/>
              <a:t>свидетельство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заключении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брака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свидетельство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расторжении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брака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заявителя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свидетельство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смерти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супруга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супруги</a:t>
            </a:r>
            <a:r>
              <a:rPr lang="en-US" altLang="ru-RU" sz="1350" dirty="0"/>
              <a:t>)</a:t>
            </a:r>
            <a:r>
              <a:rPr lang="ru-RU" altLang="en-US" sz="1350" dirty="0"/>
              <a:t>,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решение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суда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>
                <a:sym typeface="+mn-ea"/>
              </a:rPr>
              <a:t>о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признании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одного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из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родителей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безвестно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отсутствующим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>
                <a:sym typeface="+mn-ea"/>
              </a:rPr>
              <a:t>или</a:t>
            </a:r>
            <a:r>
              <a:rPr lang="en-US" altLang="ru-RU" sz="1350" dirty="0">
                <a:sym typeface="+mn-ea"/>
              </a:rPr>
              <a:t> </a:t>
            </a:r>
            <a:r>
              <a:rPr lang="en-US" altLang="en-US" sz="1350" dirty="0" err="1" smtClean="0">
                <a:sym typeface="+mn-ea"/>
              </a:rPr>
              <a:t>умершим</a:t>
            </a:r>
            <a:r>
              <a:rPr lang="ru-RU" altLang="en-US" sz="1350" dirty="0">
                <a:sym typeface="+mn-ea"/>
              </a:rPr>
              <a:t>;</a:t>
            </a:r>
            <a:endParaRPr lang="en-US" altLang="ru-RU" sz="1350" dirty="0"/>
          </a:p>
          <a:p>
            <a:r>
              <a:rPr lang="ru-RU" altLang="en-US" sz="1350" dirty="0"/>
              <a:t>9. </a:t>
            </a:r>
            <a:r>
              <a:rPr lang="en-US" altLang="en-US" sz="1350" dirty="0" err="1"/>
              <a:t>документ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подтверждающий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назначение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ежемесячного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пособия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связи</a:t>
            </a:r>
            <a:r>
              <a:rPr lang="en-US" altLang="ru-RU" sz="1350" dirty="0"/>
              <a:t> </a:t>
            </a:r>
            <a:r>
              <a:rPr lang="en-US" altLang="en-US" sz="1350" dirty="0"/>
              <a:t>с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рождением</a:t>
            </a:r>
            <a:r>
              <a:rPr lang="en-US" altLang="ru-RU" sz="1350" dirty="0"/>
              <a:t> </a:t>
            </a:r>
            <a:r>
              <a:rPr lang="en-US" altLang="en-US" sz="1350" dirty="0"/>
              <a:t>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воспитанием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ребенка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либо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пособия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на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ребенка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предусмотренного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Законом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Ульяновской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области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от</a:t>
            </a:r>
            <a:r>
              <a:rPr lang="en-US" altLang="ru-RU" sz="1350" dirty="0"/>
              <a:t> 01.11.2006 N 152-</a:t>
            </a:r>
            <a:r>
              <a:rPr lang="en-US" altLang="en-US" sz="1350" dirty="0"/>
              <a:t>ЗО</a:t>
            </a:r>
            <a:r>
              <a:rPr lang="en-US" altLang="ru-RU" sz="1350" dirty="0"/>
              <a:t> "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пособии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на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ребенка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Ульяновской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области</a:t>
            </a:r>
            <a:r>
              <a:rPr lang="en-US" altLang="ru-RU" sz="1350" dirty="0"/>
              <a:t>".</a:t>
            </a:r>
          </a:p>
          <a:p>
            <a:r>
              <a:rPr lang="ru-RU" altLang="en-US" sz="1350" dirty="0"/>
              <a:t>10. </a:t>
            </a:r>
            <a:r>
              <a:rPr lang="en-US" altLang="en-US" sz="1350" dirty="0" err="1"/>
              <a:t>документ</a:t>
            </a:r>
            <a:r>
              <a:rPr lang="en-US" altLang="ru-RU" sz="1350" dirty="0"/>
              <a:t>, </a:t>
            </a:r>
            <a:r>
              <a:rPr lang="en-US" altLang="en-US" sz="1350" dirty="0" err="1"/>
              <a:t>подтверждающий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открытие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счета</a:t>
            </a:r>
            <a:r>
              <a:rPr lang="en-US" altLang="ru-RU" sz="1350" dirty="0"/>
              <a:t> </a:t>
            </a:r>
            <a:r>
              <a:rPr lang="en-US" altLang="en-US" sz="1350" dirty="0"/>
              <a:t>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банке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или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кредитной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организации</a:t>
            </a:r>
            <a:r>
              <a:rPr lang="en-US" altLang="ru-RU" sz="1350" dirty="0"/>
              <a:t> (</a:t>
            </a:r>
            <a:r>
              <a:rPr lang="en-US" altLang="en-US" sz="1350" dirty="0" err="1"/>
              <a:t>согласно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волеизъявлению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заявителя</a:t>
            </a:r>
            <a:r>
              <a:rPr lang="en-US" altLang="ru-RU" sz="1350" dirty="0"/>
              <a:t> </a:t>
            </a:r>
            <a:r>
              <a:rPr lang="en-US" altLang="en-US" sz="1350" dirty="0"/>
              <a:t>о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перечислении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денежных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средств</a:t>
            </a:r>
            <a:r>
              <a:rPr lang="en-US" altLang="ru-RU" sz="1350" dirty="0"/>
              <a:t> </a:t>
            </a:r>
            <a:r>
              <a:rPr lang="en-US" altLang="en-US" sz="1350" dirty="0" err="1"/>
              <a:t>через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банк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или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иную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кредитную</a:t>
            </a:r>
            <a:r>
              <a:rPr lang="en-US" altLang="ru-RU" sz="1350" dirty="0"/>
              <a:t> </a:t>
            </a:r>
            <a:r>
              <a:rPr lang="en-US" altLang="en-US" sz="1350" dirty="0" err="1"/>
              <a:t>организацию</a:t>
            </a:r>
            <a:r>
              <a:rPr lang="en-US" altLang="ru-RU" sz="1350" dirty="0"/>
              <a:t>)</a:t>
            </a:r>
            <a:r>
              <a:rPr lang="ru-RU" altLang="en-US" sz="1350" dirty="0"/>
              <a:t>.</a:t>
            </a:r>
            <a:endParaRPr lang="en-US" altLang="ru-RU" sz="1350" dirty="0"/>
          </a:p>
          <a:p>
            <a:endParaRPr lang="en-US" altLang="ru-RU" sz="13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476</Words>
  <Application>Microsoft Office PowerPoint</Application>
  <PresentationFormat>Экран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SimSun</vt:lpstr>
      <vt:lpstr>Arial</vt:lpstr>
      <vt:lpstr>Calibri</vt:lpstr>
      <vt:lpstr>Times New Roman</vt:lpstr>
      <vt:lpstr>Blue Waves</vt:lpstr>
      <vt:lpstr>Мерасоциальной поддержки в виде единовременной денежной выплаты на каждого ребёнка - учащегося выпускного класса</vt:lpstr>
      <vt:lpstr>Документы, необходимые для оформления выплаты: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Timofeev</dc:creator>
  <cp:lastModifiedBy>1</cp:lastModifiedBy>
  <cp:revision>26</cp:revision>
  <cp:lastPrinted>2023-02-02T04:25:00Z</cp:lastPrinted>
  <dcterms:created xsi:type="dcterms:W3CDTF">2020-07-30T04:27:00Z</dcterms:created>
  <dcterms:modified xsi:type="dcterms:W3CDTF">2025-04-10T09:42:10Z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FA5F652BAC9542CE800A5B11BE3DADD5_13</vt:lpwstr>
  </property>
  <property fmtid="{D5CDD505-2E9C-101B-9397-08002B2CF9AE}" pid="3" name="KSOProductBuildVer">
    <vt:lpwstr>1049-12.2.0.20782</vt:lpwstr>
  </property>
</Properties>
</file>