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2"/>
    <p:sldId id="282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3" userDrawn="1">
          <p15:clr>
            <a:srgbClr val="A4A3A4"/>
          </p15:clr>
        </p15:guide>
        <p15:guide id="2" pos="285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6" d="100"/>
          <a:sy n="86" d="100"/>
        </p:scale>
        <p:origin x="1524" y="96"/>
      </p:cViewPr>
      <p:guideLst>
        <p:guide orient="horz" pos="2193"/>
        <p:guide pos="285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8C17E-F185-4B22-BA9C-29E6A3CF9BB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75781B-6E88-4623-9C31-8E7578963BD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67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1196975"/>
            <a:ext cx="8207375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9900" y="2422525"/>
            <a:ext cx="8212138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91567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457200" y="1174750"/>
            <a:ext cx="82296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3700" y="128905"/>
            <a:ext cx="8355330" cy="805815"/>
          </a:xfrm>
        </p:spPr>
        <p:txBody>
          <a:bodyPr/>
          <a:lstStyle/>
          <a:p>
            <a:pPr algn="ctr"/>
            <a:r>
              <a:rPr lang="ru-RU" altLang="en-US" sz="19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en-US" sz="19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en-US" sz="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en-US" sz="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en-US" sz="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en-US" sz="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en-US" sz="19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Мера социальной поддержки в виде единовременной денежной выплаты </a:t>
            </a:r>
            <a:r>
              <a:rPr lang="ru-RU" sz="19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реабилитацию </a:t>
            </a:r>
            <a:r>
              <a:rPr lang="ru-RU" sz="19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ребёнка-инвалида </a:t>
            </a:r>
            <a:r>
              <a:rPr lang="ru-RU" sz="19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посредством </a:t>
            </a:r>
            <a:r>
              <a:rPr lang="ru-RU" sz="19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иппотерапии</a:t>
            </a:r>
            <a:endParaRPr lang="ru-RU" sz="19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107315" y="5588635"/>
            <a:ext cx="8824595" cy="1123315"/>
          </a:xfrm>
        </p:spPr>
        <p:txBody>
          <a:bodyPr/>
          <a:lstStyle/>
          <a:p>
            <a:pPr marL="0" indent="0" algn="ctr" eaLnBrk="1" latinLnBrk="0" hangingPunct="1">
              <a:spcBef>
                <a:spcPts val="0"/>
              </a:spcBef>
              <a:buNone/>
            </a:pPr>
            <a:r>
              <a:rPr lang="ru-RU" altLang="en-US" sz="2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Денежная выплата в размере</a:t>
            </a:r>
            <a:r>
              <a:rPr lang="en-US" altLang="ru-RU" sz="2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ru-RU" sz="2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</a:t>
            </a:r>
            <a:r>
              <a:rPr lang="ru-RU" altLang="en-US" sz="2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 предоставляется </a:t>
            </a:r>
          </a:p>
          <a:p>
            <a:pPr marL="0" indent="0" algn="ctr" eaLnBrk="1" latinLnBrk="0" hangingPunct="1">
              <a:spcBef>
                <a:spcPts val="0"/>
              </a:spcBef>
              <a:buNone/>
            </a:pPr>
            <a:r>
              <a:rPr lang="ru-RU" altLang="en-US" sz="2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единовременно в течение календарного года </a:t>
            </a:r>
          </a:p>
          <a:p>
            <a:pPr marL="0" indent="0" algn="ctr" eaLnBrk="1" latinLnBrk="0" hangingPunct="1">
              <a:spcBef>
                <a:spcPts val="0"/>
              </a:spcBef>
              <a:buNone/>
            </a:pPr>
            <a:r>
              <a:rPr lang="ru-RU" altLang="en-US" sz="2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20 декабря текущего года</a:t>
            </a:r>
          </a:p>
        </p:txBody>
      </p:sp>
      <p:sp>
        <p:nvSpPr>
          <p:cNvPr id="4" name="Замещающий текст 3"/>
          <p:cNvSpPr>
            <a:spLocks noGrp="1"/>
          </p:cNvSpPr>
          <p:nvPr>
            <p:ph type="body" sz="half" idx="2"/>
          </p:nvPr>
        </p:nvSpPr>
        <p:spPr>
          <a:xfrm>
            <a:off x="251460" y="922020"/>
            <a:ext cx="8596630" cy="1779905"/>
          </a:xfrm>
          <a:solidFill>
            <a:schemeClr val="accent2">
              <a:lumMod val="20000"/>
              <a:lumOff val="80000"/>
            </a:schemeClr>
          </a:solidFill>
          <a:ln w="28575" cmpd="sng">
            <a:noFill/>
            <a:prstDash val="solid"/>
          </a:ln>
        </p:spPr>
        <p:txBody>
          <a:bodyPr/>
          <a:lstStyle/>
          <a:p>
            <a:pPr algn="just"/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меры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поддержки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имеют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</a:t>
            </a:r>
            <a:r>
              <a:rPr lang="en-US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являющиеся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день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</a:t>
            </a:r>
            <a:r>
              <a:rPr lang="ru-RU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получателями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ежемесячного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пособия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связи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рождением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воспитанием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</a:t>
            </a:r>
            <a:r>
              <a:rPr lang="ru-RU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либо</a:t>
            </a:r>
            <a:r>
              <a:rPr lang="en-US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пособия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</a:t>
            </a:r>
            <a:r>
              <a:rPr lang="ru-RU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ё</a:t>
            </a:r>
            <a:r>
              <a:rPr lang="en-US" alt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нка</a:t>
            </a:r>
            <a:r>
              <a:rPr lang="en-US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Ульяновской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Ульяновской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01.11.2006 N 152-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пособии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</a:t>
            </a:r>
            <a:r>
              <a:rPr lang="ru-RU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ё</a:t>
            </a:r>
            <a:r>
              <a:rPr lang="en-US" alt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нка</a:t>
            </a:r>
            <a:r>
              <a:rPr lang="en-US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Ульяновской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  <a:r>
              <a:rPr lang="ru-RU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en-US" alt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9705" y="2848610"/>
            <a:ext cx="4214495" cy="2593340"/>
          </a:xfrm>
          <a:prstGeom prst="roundRect">
            <a:avLst>
              <a:gd name="adj" fmla="val 16213"/>
            </a:avLst>
          </a:prstGeom>
          <a:gradFill rotWithShape="0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rect">
              <a:fillToRect r="100000" b="100000"/>
            </a:path>
            <a:tileRect l="-100000" t="-100000"/>
          </a:gradFill>
          <a:ln w="28575" cap="flat" cmpd="sng" algn="ctr">
            <a:solidFill>
              <a:schemeClr val="accent1">
                <a:shade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Кто может обратиться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</a:t>
            </a:r>
          </a:p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один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из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родителей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или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законный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представитель</a:t>
            </a:r>
            <a:r>
              <a:rPr kumimoji="0" lang="ru-RU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проживающий</a:t>
            </a:r>
          </a:p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совместно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ребенком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инвалидом</a:t>
            </a:r>
            <a:r>
              <a:rPr kumimoji="0" lang="ru-RU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нарушениями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опорно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двигатель</a:t>
            </a:r>
            <a:r>
              <a:rPr kumimoji="0" lang="ru-RU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</a:t>
            </a:r>
          </a:p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ного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аппарата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572000" y="2875280"/>
            <a:ext cx="4261485" cy="2540000"/>
          </a:xfrm>
          <a:prstGeom prst="roundRect">
            <a:avLst/>
          </a:prstGeom>
          <a:gradFill rotWithShape="0">
            <a:gsLst>
              <a:gs pos="0">
                <a:schemeClr val="accent1">
                  <a:lumMod val="5000"/>
                  <a:lumOff val="95000"/>
                </a:schemeClr>
              </a:gs>
              <a:gs pos="77000">
                <a:schemeClr val="accent6">
                  <a:alpha val="100000"/>
                  <a:lumMod val="59000"/>
                  <a:lumOff val="41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</a:gsLst>
            <a:path path="rect">
              <a:fillToRect r="100000" b="100000"/>
            </a:path>
            <a:tileRect l="-100000" t="-100000"/>
          </a:gradFill>
          <a:ln w="28575" cap="flat" cmpd="sng" algn="ctr">
            <a:solidFill>
              <a:schemeClr val="accent1">
                <a:shade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lstStyle/>
          <a:p>
            <a:pPr marL="0" indent="0" algn="l">
              <a:buNone/>
            </a:pPr>
            <a:r>
              <a:rPr lang="ru-RU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Заявление</a:t>
            </a:r>
            <a:r>
              <a:rPr lang="ru-RU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на предоставление меры </a:t>
            </a:r>
          </a:p>
          <a:p>
            <a:pPr marL="0" indent="0" algn="l">
              <a:buNone/>
            </a:pPr>
            <a:r>
              <a:rPr lang="ru-RU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социальной поддержки подается </a:t>
            </a:r>
          </a:p>
          <a:p>
            <a:pPr marL="0" indent="0" algn="l">
              <a:buNone/>
            </a:pP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заявителем </a:t>
            </a:r>
            <a:r>
              <a:rPr lang="ru-RU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(представителем заяви-</a:t>
            </a:r>
          </a:p>
          <a:p>
            <a:pPr marL="0" indent="0" algn="l">
              <a:buNone/>
            </a:pPr>
            <a:r>
              <a:rPr lang="ru-RU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теля) в отделение социальной </a:t>
            </a:r>
            <a:r>
              <a:rPr lang="ru-RU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защи</a:t>
            </a:r>
            <a:r>
              <a:rPr lang="ru-RU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</a:t>
            </a:r>
          </a:p>
          <a:p>
            <a:pPr marL="0" indent="0" algn="l">
              <a:buNone/>
            </a:pPr>
            <a:r>
              <a:rPr lang="ru-RU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ты по месту регистрации либо в ад-</a:t>
            </a:r>
          </a:p>
          <a:p>
            <a:pPr marL="0" indent="0" algn="l">
              <a:buNone/>
            </a:pPr>
            <a:r>
              <a:rPr lang="ru-RU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министрацию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ru-RU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города Ульяновска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015" y="-45085"/>
            <a:ext cx="8866505" cy="655320"/>
          </a:xfrm>
        </p:spPr>
        <p:txBody>
          <a:bodyPr anchor="ctr" anchorCtr="0"/>
          <a:lstStyle/>
          <a:p>
            <a:pPr algn="ctr"/>
            <a:r>
              <a:rPr lang="ru-RU" altLang="en-US" sz="24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необходимые для оформления выплаты:</a:t>
            </a:r>
          </a:p>
        </p:txBody>
      </p:sp>
      <p:sp>
        <p:nvSpPr>
          <p:cNvPr id="5" name="Замещающий текст 4"/>
          <p:cNvSpPr>
            <a:spLocks noGrp="1"/>
          </p:cNvSpPr>
          <p:nvPr>
            <p:ph type="body" sz="half" idx="2"/>
          </p:nvPr>
        </p:nvSpPr>
        <p:spPr>
          <a:xfrm>
            <a:off x="0" y="476671"/>
            <a:ext cx="8956675" cy="4668733"/>
          </a:xfrm>
        </p:spPr>
        <p:txBody>
          <a:bodyPr/>
          <a:lstStyle/>
          <a:p>
            <a:pPr marL="285750" indent="-285750">
              <a:buFont typeface="Wingdings" panose="05000000000000000000" charset="0"/>
              <a:buChar char="Ø"/>
            </a:pP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установленной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форме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Wingdings" panose="05000000000000000000" charset="0"/>
              <a:buChar char="Ø"/>
            </a:pP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удостоверяющий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личность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заявителя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отметкой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месту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жительства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муниципальном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7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altLang="en-US" sz="17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</a:t>
            </a:r>
            <a:r>
              <a:rPr lang="en-US" altLang="ru-RU" sz="17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Ульяновск</a:t>
            </a:r>
            <a:r>
              <a:rPr lang="ru-RU" altLang="en-US" sz="17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altLang="ru-RU" sz="17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altLang="ru-RU" sz="17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charset="0"/>
              <a:buChar char="Ø"/>
            </a:pP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рождении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</a:t>
            </a:r>
            <a:r>
              <a:rPr lang="ru-RU" altLang="en-US" sz="17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</a:t>
            </a:r>
            <a:r>
              <a:rPr lang="en-US" altLang="en-US" sz="17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нка</a:t>
            </a:r>
            <a:r>
              <a:rPr lang="en-US" altLang="ru-RU" sz="17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17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инвалида</a:t>
            </a:r>
            <a:r>
              <a:rPr lang="ru-RU" altLang="en-US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законные интересы которого он представляет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Wingdings" panose="05000000000000000000" charset="0"/>
              <a:buChar char="Ø"/>
            </a:pP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свидетельство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регистрации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по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месту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жительства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17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реб</a:t>
            </a:r>
            <a:r>
              <a:rPr lang="ru-RU" altLang="en-US" sz="17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ё</a:t>
            </a:r>
            <a:r>
              <a:rPr lang="en-US" altLang="en-US" sz="17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нка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подтверждающее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факт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постоянного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проживания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на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территории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муниципального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образования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ru-RU" altLang="ru-RU" sz="17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«</a:t>
            </a:r>
            <a:r>
              <a:rPr lang="en-US" altLang="en-US" sz="17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город</a:t>
            </a:r>
            <a:r>
              <a:rPr lang="en-US" altLang="ru-RU" sz="17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17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Ульяновск</a:t>
            </a:r>
            <a:r>
              <a:rPr lang="ru-RU" altLang="en-US" sz="17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»;</a:t>
            </a:r>
            <a:endParaRPr lang="en-US" altLang="ru-RU" sz="17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charset="0"/>
              <a:buChar char="Ø"/>
            </a:pP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выданная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государственным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учреждением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медико</a:t>
            </a:r>
            <a:r>
              <a:rPr lang="en-US" altLang="ru-RU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экспертизы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подтверждающая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установления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инвалидности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</a:t>
            </a:r>
            <a:r>
              <a:rPr lang="ru-RU" altLang="en-US" sz="17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</a:t>
            </a:r>
            <a:r>
              <a:rPr lang="en-US" altLang="en-US" sz="17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нка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Wingdings" panose="05000000000000000000" charset="0"/>
              <a:buChar char="Ø"/>
            </a:pPr>
            <a:r>
              <a:rPr lang="ru-RU" altLang="en-US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 государственного учреждения </a:t>
            </a:r>
            <a:r>
              <a:rPr lang="ru-RU" altLang="en-US" sz="17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здравоохранения </a:t>
            </a:r>
            <a:r>
              <a:rPr lang="ru-RU" altLang="en-US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медицинской организации, расположенной на территории муниципального образования  «город Ульяновск», с рекомендацией врача о реабилитации </a:t>
            </a:r>
            <a:r>
              <a:rPr lang="ru-RU" altLang="en-US" sz="17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ребёнка-инвалида</a:t>
            </a:r>
            <a:r>
              <a:rPr lang="ru-RU" altLang="en-US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Wingdings" panose="05000000000000000000" charset="0"/>
              <a:buChar char="Ø"/>
            </a:pP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подтверждающий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 оплаты пройденного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курса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реабилитации</a:t>
            </a:r>
            <a:r>
              <a:rPr lang="ru-RU" altLang="en-US" sz="17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70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ребёнка-инвалида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Wingdings" panose="05000000000000000000" charset="0"/>
              <a:buChar char="Ø"/>
            </a:pP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выданный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органами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опеки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попечительства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Ульяновской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подтверждающий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наличия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заявителя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права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представлять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законные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интересы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</a:t>
            </a:r>
            <a:r>
              <a:rPr lang="ru-RU" altLang="en-US" sz="17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</a:t>
            </a:r>
            <a:r>
              <a:rPr lang="en-US" altLang="en-US" sz="17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нка</a:t>
            </a:r>
            <a:r>
              <a:rPr lang="en-US" altLang="ru-RU" sz="17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17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инвалида</a:t>
            </a:r>
            <a:r>
              <a:rPr lang="ru-RU" altLang="en-US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just">
              <a:buFont typeface="Wingdings" panose="05000000000000000000" charset="0"/>
              <a:buChar char="Ø"/>
            </a:pP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подтверждающий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</a:t>
            </a:r>
            <a:r>
              <a:rPr lang="ru-RU" altLang="en-US" sz="17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</a:t>
            </a:r>
            <a:r>
              <a:rPr lang="en-US" altLang="en-US" sz="17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en-US" altLang="ru-RU" sz="17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банке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иной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кредитной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указанием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реквизитов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этого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счета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который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подлежит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перечислению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мера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</a:t>
            </a:r>
            <a:r>
              <a:rPr lang="en-US" altLang="ru-RU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поддержки</a:t>
            </a:r>
            <a:r>
              <a:rPr lang="ru-RU" altLang="en-US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Wingdings" panose="05000000000000000000" charset="0"/>
              <a:buChar char="Ø"/>
            </a:pPr>
            <a:r>
              <a:rPr lang="ru-RU" altLang="en-US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документ, </a:t>
            </a:r>
            <a:r>
              <a:rPr lang="ru-RU" altLang="en-US" sz="17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потверждающий</a:t>
            </a:r>
            <a:r>
              <a:rPr lang="ru-RU" altLang="en-US" sz="17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передачу полномочий представителю и документ, </a:t>
            </a:r>
            <a:r>
              <a:rPr lang="ru-RU" altLang="en-US" sz="17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удостоверяющий </a:t>
            </a:r>
            <a:r>
              <a:rPr lang="ru-RU" altLang="en-US" sz="1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личность представителя (в случае обращения представителя заявителя).</a:t>
            </a:r>
            <a:endParaRPr lang="en-US" altLang="ru-RU" sz="17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charset="0"/>
              <a:buChar char="Ø"/>
            </a:pPr>
            <a:endParaRPr lang="en-US" alt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312</Words>
  <Application>Microsoft Office PowerPoint</Application>
  <PresentationFormat>Экран (4:3)</PresentationFormat>
  <Paragraphs>28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SimSun</vt:lpstr>
      <vt:lpstr>Arial</vt:lpstr>
      <vt:lpstr>Calibri</vt:lpstr>
      <vt:lpstr>Times New Roman</vt:lpstr>
      <vt:lpstr>Wingdings</vt:lpstr>
      <vt:lpstr>Blue Waves</vt:lpstr>
      <vt:lpstr>   Мера социальной поддержки в виде единовременной денежной выплаты на реабилитацию ребёнка-инвалида посредством иппотерапии</vt:lpstr>
      <vt:lpstr>Документы, необходимые для оформления выплаты: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Timofeev</dc:creator>
  <cp:lastModifiedBy>1</cp:lastModifiedBy>
  <cp:revision>35</cp:revision>
  <cp:lastPrinted>2023-02-02T04:25:00Z</cp:lastPrinted>
  <dcterms:created xsi:type="dcterms:W3CDTF">2020-07-30T04:27:00Z</dcterms:created>
  <dcterms:modified xsi:type="dcterms:W3CDTF">2025-04-10T10:00:16Z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EB80D2FFC58E4F16BDFD944F29A60EAC_13</vt:lpwstr>
  </property>
  <property fmtid="{D5CDD505-2E9C-101B-9397-08002B2CF9AE}" pid="3" name="KSOProductBuildVer">
    <vt:lpwstr>1049-12.2.0.20782</vt:lpwstr>
  </property>
</Properties>
</file>