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83" r:id="rId1"/>
  </p:sldMasterIdLst>
  <p:notesMasterIdLst>
    <p:notesMasterId r:id="rId22"/>
  </p:notesMasterIdLst>
  <p:handoutMasterIdLst>
    <p:handoutMasterId r:id="rId23"/>
  </p:handoutMasterIdLst>
  <p:sldIdLst>
    <p:sldId id="1693" r:id="rId2"/>
    <p:sldId id="1756" r:id="rId3"/>
    <p:sldId id="1782" r:id="rId4"/>
    <p:sldId id="1745" r:id="rId5"/>
    <p:sldId id="1783" r:id="rId6"/>
    <p:sldId id="1784" r:id="rId7"/>
    <p:sldId id="1785" r:id="rId8"/>
    <p:sldId id="1797" r:id="rId9"/>
    <p:sldId id="1798" r:id="rId10"/>
    <p:sldId id="1799" r:id="rId11"/>
    <p:sldId id="1786" r:id="rId12"/>
    <p:sldId id="1800" r:id="rId13"/>
    <p:sldId id="1801" r:id="rId14"/>
    <p:sldId id="1802" r:id="rId15"/>
    <p:sldId id="1787" r:id="rId16"/>
    <p:sldId id="1788" r:id="rId17"/>
    <p:sldId id="1789" r:id="rId18"/>
    <p:sldId id="1790" r:id="rId19"/>
    <p:sldId id="1792" r:id="rId20"/>
    <p:sldId id="1793" r:id="rId21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66"/>
    <a:srgbClr val="FF9900"/>
    <a:srgbClr val="FFFFCC"/>
    <a:srgbClr val="800000"/>
    <a:srgbClr val="660033"/>
    <a:srgbClr val="996633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85581" autoAdjust="0"/>
  </p:normalViewPr>
  <p:slideViewPr>
    <p:cSldViewPr>
      <p:cViewPr varScale="1">
        <p:scale>
          <a:sx n="92" d="100"/>
          <a:sy n="92" d="100"/>
        </p:scale>
        <p:origin x="-4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F2C8FA79-48D5-4494-9E25-ACA1DF228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E699060E-03C1-4C78-94E0-C9CFD5FD3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2FE7-A4BD-4BD3-883E-3ED4E7663B0D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F9C8-82D4-4595-8FBF-C8B7413835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90AE-ACE3-46FD-9130-3B3A3B7FDE94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82C8-20F6-472E-A1CF-3433BBD48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03B8-B520-4A81-B7EE-A7EAF3C468A0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6CC6-0C50-4AE2-9A41-89405209C4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ED0C-28BC-43BB-BE16-8AA2D0E7384F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65F2-F6B1-4314-A7D1-D4F1C2AF42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A68D-628A-4F25-B540-6E4CA6501ECA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0CD5-016B-416D-833D-3D445FD860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5E9C-F268-48F5-9341-F996EF070102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72D4-B6EC-401A-B1D7-DDB7F21E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E971-E1F0-4F4A-88D4-023E6979F258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D5C-E299-4B7D-A607-B68865D15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D3DF-7305-4DDD-AFBB-4AEA32BF7287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6135-A713-48AE-9EC7-DD98028C7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DCD0-7330-42DA-9719-2731F9E9E91C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4542-C12B-4E87-852A-EABB9586F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B0E5-79A4-4F01-95C5-85846C39302D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9879-E7EA-4C3E-8FA0-70D529A20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0994-7E79-4CFD-895A-7BCC4DCE4153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DA0-B499-4048-910A-98497BAFE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5A3175-32CF-49D2-9DA0-4E1977CB68B0}" type="datetime1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F036FD-69F0-4850-94E7-8F25E3596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4" r:id="rId1"/>
    <p:sldLayoutId id="2147487285" r:id="rId2"/>
    <p:sldLayoutId id="2147487286" r:id="rId3"/>
    <p:sldLayoutId id="2147487287" r:id="rId4"/>
    <p:sldLayoutId id="2147487288" r:id="rId5"/>
    <p:sldLayoutId id="2147487289" r:id="rId6"/>
    <p:sldLayoutId id="2147487290" r:id="rId7"/>
    <p:sldLayoutId id="2147487291" r:id="rId8"/>
    <p:sldLayoutId id="2147487292" r:id="rId9"/>
    <p:sldLayoutId id="2147487293" r:id="rId10"/>
    <p:sldLayoutId id="21474872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Проект бюджета Управления по делам семьи администрации города Ульяновска на 2019 год и плановый период 2020 и 2021 годов</a:t>
            </a:r>
            <a:endParaRPr lang="ru-RU" altLang="ru-RU" dirty="0" smtClean="0"/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A8FAB1-3323-4554-ABC8-DD77442E6126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82947" name="Picture 3" descr="C:\Users\User\Downloads\14-11-2018_13-20-15\IMG_9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/>
          <a:lstStyle/>
          <a:p>
            <a:r>
              <a:rPr lang="ru-RU" sz="3000" b="1" dirty="0" smtClean="0"/>
              <a:t>Раздел 2</a:t>
            </a:r>
            <a:r>
              <a:rPr lang="ru-RU" sz="3000" dirty="0" smtClean="0"/>
              <a:t> «</a:t>
            </a:r>
            <a:r>
              <a:rPr lang="ru-RU" sz="3000" b="1" dirty="0" smtClean="0"/>
              <a:t>Повышение качества жизни ветеранов, инвалидов и граждан пожилого возраста</a:t>
            </a:r>
            <a:r>
              <a:rPr lang="ru-RU" sz="3000" dirty="0" smtClean="0"/>
              <a:t>»: в 2019-2020 г.г. планируются ассигнования в сумме </a:t>
            </a:r>
            <a:r>
              <a:rPr lang="ru-RU" sz="3000" b="1" dirty="0" smtClean="0"/>
              <a:t> 2 985,0 тыс. рублей, </a:t>
            </a:r>
            <a:endParaRPr lang="ru-RU" sz="3000" dirty="0" smtClean="0"/>
          </a:p>
          <a:p>
            <a:r>
              <a:rPr lang="ru-RU" sz="3000" dirty="0" smtClean="0"/>
              <a:t>в 2021г.</a:t>
            </a:r>
            <a:r>
              <a:rPr lang="ru-RU" sz="3000" b="1" dirty="0" smtClean="0"/>
              <a:t> – 2 440,0тыс. рублей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По данному разделу предусмотрены мероприятия к Дню Победы 9 Мая с вручением подарков, поздравление ветеранов ВОВ, тружеников тыла, вдов, узников, «День пожилого человека», «День инвалида», социальный туризм и другие мероприятия.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83970" name="Picture 2" descr="C:\Users\User\Downloads\14-11-2018_13-13-00\20 лет ВО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16424" cy="2862318"/>
          </a:xfrm>
          <a:prstGeom prst="rect">
            <a:avLst/>
          </a:prstGeom>
          <a:noFill/>
        </p:spPr>
      </p:pic>
      <p:pic>
        <p:nvPicPr>
          <p:cNvPr id="6" name="Picture 2" descr="C:\Users\User\Downloads\14-11-2018_13-13-00\Тур слет 7.08.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58970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84995" name="Picture 3" descr="C:\Users\User\Downloads\14-11-2018_13-13-00\IMG_5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355976" cy="2952328"/>
          </a:xfrm>
          <a:prstGeom prst="rect">
            <a:avLst/>
          </a:prstGeom>
          <a:noFill/>
        </p:spPr>
      </p:pic>
      <p:pic>
        <p:nvPicPr>
          <p:cNvPr id="8" name="Содержимое 5" descr="20170509_1055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2" y="3429000"/>
            <a:ext cx="4238261" cy="31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86018" name="Picture 2" descr="C:\Users\User\Downloads\14-11-2018_13-13-00\IMG_5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33467"/>
          </a:xfrm>
        </p:spPr>
        <p:txBody>
          <a:bodyPr/>
          <a:lstStyle/>
          <a:p>
            <a:r>
              <a:rPr lang="ru-RU" sz="1800" b="1" dirty="0" smtClean="0"/>
              <a:t>Раздел 4 «Реализация  мер социальной поддержки граждан в соответствии с Решением Ульяновской Городской Думы от 21.12.2012 № 223 «Об утверждении Программы дополнительных мер социальной поддержки отдельных категорий граждан в муниципальном образовании «город Ульяновск» «Забота» </a:t>
            </a:r>
            <a:r>
              <a:rPr lang="ru-RU" sz="1800" dirty="0" smtClean="0"/>
              <a:t>в 2019-2021 г.г. планируются ассигнования:</a:t>
            </a:r>
          </a:p>
          <a:p>
            <a:r>
              <a:rPr lang="ru-RU" sz="1800" dirty="0" smtClean="0"/>
              <a:t>- на 10 мер социальной поддержки, являющиеся публично-нормативными обязательствами, в сумме </a:t>
            </a:r>
            <a:r>
              <a:rPr lang="ru-RU" sz="1800" b="1" dirty="0" smtClean="0"/>
              <a:t> 41 599,0 тыс. рублей </a:t>
            </a:r>
            <a:r>
              <a:rPr lang="ru-RU" sz="1800" dirty="0" smtClean="0"/>
              <a:t>из средств бюджета города Ульяновска, что по сравнению с первоначальным бюджетом 2018 г. в сумме 40 351,0 тыс. рублей больше на 1 248,0 тыс. рублей. Увеличение произошло в том числе и за счет передачи одной выплаты от администрации города Ульяновска</a:t>
            </a:r>
            <a:r>
              <a:rPr lang="ru-RU" sz="1800" i="1" dirty="0" smtClean="0"/>
              <a:t> - мера социальной поддержки семьям, имеющим детей, где оба родителя или одинокая мать (одинокий отец) являются студентами, аспирантами, ординаторами, обучающимися по очной форме обучения;</a:t>
            </a:r>
            <a:endParaRPr lang="ru-RU" sz="1800" dirty="0" smtClean="0"/>
          </a:p>
          <a:p>
            <a:r>
              <a:rPr lang="ru-RU" sz="1800" b="1" dirty="0" smtClean="0"/>
              <a:t>- </a:t>
            </a:r>
            <a:r>
              <a:rPr lang="ru-RU" sz="1800" dirty="0" smtClean="0"/>
              <a:t>в сумме</a:t>
            </a:r>
            <a:r>
              <a:rPr lang="ru-RU" sz="1800" b="1" dirty="0" smtClean="0"/>
              <a:t> 138 721,0 тыс. рублей из областного бюджета </a:t>
            </a:r>
            <a:r>
              <a:rPr lang="ru-RU" sz="1800" dirty="0" smtClean="0"/>
              <a:t>на</a:t>
            </a:r>
            <a:r>
              <a:rPr lang="ru-RU" sz="1800" b="1" dirty="0" smtClean="0"/>
              <a:t> </a:t>
            </a:r>
            <a:r>
              <a:rPr lang="ru-RU" sz="1800" i="1" dirty="0" smtClean="0"/>
              <a:t>ежемесячные  денежные выплаты на обеспечение проезда детей-сирот и детей, оставшихся без попечения родителей, и на содержание ребёнка в семье опекуна (попечителя) и приёмной семье.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33467"/>
          </a:xfrm>
        </p:spPr>
        <p:txBody>
          <a:bodyPr/>
          <a:lstStyle/>
          <a:p>
            <a:r>
              <a:rPr lang="ru-RU" i="1" dirty="0" smtClean="0"/>
              <a:t>- </a:t>
            </a:r>
            <a:r>
              <a:rPr lang="ru-RU" dirty="0" smtClean="0"/>
              <a:t> </a:t>
            </a:r>
            <a:r>
              <a:rPr lang="ru-RU" sz="1800" i="1" dirty="0" smtClean="0"/>
              <a:t>на единовременную денежную выплату на реабилитацию ребенка-инвалида посредством </a:t>
            </a:r>
            <a:r>
              <a:rPr lang="ru-RU" sz="1800" i="1" dirty="0" err="1" smtClean="0"/>
              <a:t>иппотерапии</a:t>
            </a:r>
            <a:r>
              <a:rPr lang="ru-RU" sz="1800" i="1" dirty="0" smtClean="0"/>
              <a:t> одному из родителей или иному законному представителю, который совместно проживает с </a:t>
            </a:r>
            <a:r>
              <a:rPr lang="ru-RU" sz="1800" i="1" dirty="0" smtClean="0"/>
              <a:t>ребенком-инвалидом </a:t>
            </a:r>
            <a:r>
              <a:rPr lang="ru-RU" sz="1800" dirty="0" smtClean="0"/>
              <a:t>планируются ассигнования в 2019-2021 г.г. – </a:t>
            </a:r>
            <a:r>
              <a:rPr lang="ru-RU" sz="1800" b="1" dirty="0" smtClean="0"/>
              <a:t>423,0 тыс. рублей</a:t>
            </a:r>
            <a:r>
              <a:rPr lang="ru-RU" sz="1800" b="1" dirty="0" smtClean="0"/>
              <a:t>;</a:t>
            </a:r>
          </a:p>
          <a:p>
            <a:r>
              <a:rPr lang="ru-RU" sz="1800" i="1" dirty="0" smtClean="0"/>
              <a:t>на единовременную денежную выплату на каждого ребенка, обучающегося в выпускном классе муниципальной общеобразовательной организации муниципального образования "город Ульяновск", завершающего освоение образовательной программы среднего общего образования </a:t>
            </a:r>
            <a:r>
              <a:rPr lang="ru-RU" sz="1800" dirty="0" smtClean="0"/>
              <a:t>планируются ассигнования в 2019-2021 г.г.  -  </a:t>
            </a:r>
            <a:r>
              <a:rPr lang="ru-RU" sz="1800" b="1" dirty="0" smtClean="0"/>
              <a:t>347,0 тыс. рублей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         </a:t>
            </a:r>
            <a:r>
              <a:rPr lang="ru-RU" sz="1800" i="1" dirty="0" smtClean="0"/>
              <a:t>- </a:t>
            </a:r>
            <a:r>
              <a:rPr lang="ru-RU" sz="1800" dirty="0" smtClean="0"/>
              <a:t> </a:t>
            </a:r>
            <a:r>
              <a:rPr lang="ru-RU" sz="1800" i="1" dirty="0" smtClean="0"/>
              <a:t>на единовременную денежную выплату на каждого ребенка, обучающегося в муниципальной общеобразовательной организации муниципального образования "город Ульяновск" на подготовку к учебному году, кроме многодетных семей</a:t>
            </a:r>
            <a:r>
              <a:rPr lang="ru-RU" sz="1800" dirty="0" smtClean="0"/>
              <a:t> планируются ассигнования в 2019-2021 г.г.  - </a:t>
            </a:r>
            <a:r>
              <a:rPr lang="ru-RU" sz="1800" b="1" dirty="0" smtClean="0"/>
              <a:t>6 407,0 тыс. рублей</a:t>
            </a: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 smtClean="0"/>
              <a:t>на единовременную денежную выплату одному из родителей или законному представителю, совместно проживающему с ребенком-инвалидом с нарушениями опорно-двигательного аппарата на проезд к месту лечения, реабилитации и </a:t>
            </a:r>
            <a:r>
              <a:rPr lang="ru-RU" sz="1800" i="1" dirty="0" err="1" smtClean="0"/>
              <a:t>абилитации</a:t>
            </a:r>
            <a:r>
              <a:rPr lang="ru-RU" sz="1800" i="1" dirty="0" smtClean="0"/>
              <a:t> в специализированные учреждения, в том числе учреждения здравоохранения </a:t>
            </a:r>
            <a:r>
              <a:rPr lang="ru-RU" sz="1800" dirty="0" smtClean="0"/>
              <a:t>планируются ассигнования в 2019-2021 г.г. – </a:t>
            </a:r>
            <a:r>
              <a:rPr lang="ru-RU" sz="1800" b="1" dirty="0" smtClean="0"/>
              <a:t>317,0 тыс. рублей</a:t>
            </a:r>
            <a:r>
              <a:rPr lang="ru-RU" sz="1800" dirty="0" smtClean="0"/>
              <a:t>; </a:t>
            </a:r>
          </a:p>
          <a:p>
            <a:r>
              <a:rPr lang="ru-RU" sz="1800" i="1" dirty="0" smtClean="0"/>
              <a:t>- на единовременную денежную выплату беременным женщинам, признанным малоимущими в порядке, установленном  Правительством Ульяновской области </a:t>
            </a:r>
            <a:r>
              <a:rPr lang="ru-RU" sz="1800" dirty="0" smtClean="0"/>
              <a:t>планируются ассигнования в 2019-2021 г.г. -  </a:t>
            </a:r>
            <a:r>
              <a:rPr lang="ru-RU" sz="1800" b="1" dirty="0" smtClean="0"/>
              <a:t>1 406,0 тыс. рублей;</a:t>
            </a:r>
            <a:endParaRPr lang="ru-RU" sz="1800" dirty="0" smtClean="0"/>
          </a:p>
          <a:p>
            <a:r>
              <a:rPr lang="ru-RU" sz="1800" i="1" dirty="0" smtClean="0"/>
              <a:t>- на единовременную денежную выплату гражданам, оказавшимся в трудной жизненной ситуации </a:t>
            </a:r>
            <a:r>
              <a:rPr lang="ru-RU" sz="1800" dirty="0" smtClean="0"/>
              <a:t>планируются ассигнования в 2019-2021 г.г. – </a:t>
            </a:r>
            <a:r>
              <a:rPr lang="ru-RU" sz="1800" b="1" dirty="0" smtClean="0"/>
              <a:t>22  565,0</a:t>
            </a:r>
            <a:r>
              <a:rPr lang="ru-RU" sz="1800" dirty="0" smtClean="0"/>
              <a:t> </a:t>
            </a:r>
            <a:r>
              <a:rPr lang="ru-RU" sz="1800" b="1" dirty="0" smtClean="0"/>
              <a:t>тыс. рублей</a:t>
            </a:r>
            <a:r>
              <a:rPr lang="ru-RU" sz="1800" dirty="0" smtClean="0"/>
              <a:t>;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145435"/>
          </a:xfrm>
        </p:spPr>
        <p:txBody>
          <a:bodyPr/>
          <a:lstStyle/>
          <a:p>
            <a:r>
              <a:rPr lang="ru-RU" sz="1800" i="1" dirty="0" smtClean="0"/>
              <a:t>на единовременную денежную выплату работникам муниципальных учреждений муниципального образования «город Ульяновск» на приобретение жилья, с привлечением средств ипотечных кредитов (займов) </a:t>
            </a:r>
            <a:r>
              <a:rPr lang="ru-RU" sz="1800" dirty="0" smtClean="0"/>
              <a:t>планируются ассигнования в 2019-2021 г.г.  –  </a:t>
            </a:r>
            <a:r>
              <a:rPr lang="ru-RU" sz="1800" b="1" dirty="0" smtClean="0"/>
              <a:t>5 550,0</a:t>
            </a:r>
            <a:r>
              <a:rPr lang="ru-RU" sz="1800" dirty="0" smtClean="0"/>
              <a:t> </a:t>
            </a:r>
            <a:r>
              <a:rPr lang="ru-RU" sz="1800" b="1" dirty="0" smtClean="0"/>
              <a:t>тыс. рублей, </a:t>
            </a:r>
            <a:r>
              <a:rPr lang="ru-RU" sz="1800" dirty="0" smtClean="0"/>
              <a:t>(а также на условиях </a:t>
            </a:r>
            <a:r>
              <a:rPr lang="ru-RU" sz="1800" dirty="0" err="1" smtClean="0"/>
              <a:t>софинансирования</a:t>
            </a:r>
            <a:r>
              <a:rPr lang="ru-RU" sz="1800" dirty="0" smtClean="0"/>
              <a:t> </a:t>
            </a:r>
            <a:r>
              <a:rPr lang="ru-RU" sz="1800" dirty="0" smtClean="0"/>
              <a:t>из областного бюджета еще по 5 550,0 тыс. рублей);</a:t>
            </a:r>
          </a:p>
          <a:p>
            <a:r>
              <a:rPr lang="ru-RU" sz="1800" i="1" dirty="0" smtClean="0"/>
              <a:t>- на единовременную денежную выплату муниципальным служащим муниципального образования «город Ульяновск» на приобретение жилья, приобретаемого в жилых домах, введённых в эксплуатацию не ранее 1 января 2015 года, с привлечением средств ипотечных кредитов (займов) </a:t>
            </a:r>
            <a:r>
              <a:rPr lang="ru-RU" sz="1800" dirty="0" smtClean="0"/>
              <a:t>планируются ассигнования в 2019-2021 г.г. -  </a:t>
            </a:r>
            <a:r>
              <a:rPr lang="ru-RU" sz="1800" b="1" dirty="0" smtClean="0"/>
              <a:t>2 400,0 тыс. рублей;</a:t>
            </a:r>
            <a:endParaRPr lang="ru-RU" sz="1800" dirty="0" smtClean="0"/>
          </a:p>
          <a:p>
            <a:r>
              <a:rPr lang="ru-RU" sz="1800" b="1" dirty="0" smtClean="0"/>
              <a:t>- </a:t>
            </a:r>
            <a:r>
              <a:rPr lang="ru-RU" sz="1800" i="1" dirty="0" smtClean="0"/>
              <a:t>на меру социальной поддержки семьям, имеющим детей, где оба родителя или одинокая мать (одинокий отец) являются студентами, аспирантами, ординаторами, обучающимися по очной форме обучения в образовательных организациях среднего профессионального или высшего образования, имеющих государственную аккредитацию и лицензию на осуществление образовательной деятельности, расположенных на территории муниципального образования "город Ульяновск"</a:t>
            </a:r>
            <a:r>
              <a:rPr lang="ru-RU" sz="1800" dirty="0" smtClean="0"/>
              <a:t> планируются ассигнования в 2019-2021 г.г. -  </a:t>
            </a:r>
            <a:r>
              <a:rPr lang="ru-RU" sz="1800" b="1" dirty="0" smtClean="0"/>
              <a:t>960,0 тыс. рублей;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/>
          <a:lstStyle/>
          <a:p>
            <a:r>
              <a:rPr lang="ru-RU" sz="1800" i="1" dirty="0" smtClean="0"/>
              <a:t>на ежемесячную денежную выплату студентам очной формы обучения, обучающимся по дополнительной профессиональной программе «Сестра милосердия» в имеющих государственную аккредитацию и лицензию на осуществление образовательной деятельности профессиональных образовательных организациях, расположенных на территории муниципального образования «город Ульяновск» </a:t>
            </a:r>
            <a:r>
              <a:rPr lang="ru-RU" sz="1800" dirty="0" smtClean="0"/>
              <a:t>планируются ассигнования в 2019-2021 г.г. -  </a:t>
            </a:r>
            <a:r>
              <a:rPr lang="ru-RU" sz="1800" b="1" dirty="0" smtClean="0"/>
              <a:t>1 224,0  тыс. рублей;</a:t>
            </a:r>
            <a:endParaRPr lang="ru-RU" sz="1800" dirty="0" smtClean="0"/>
          </a:p>
          <a:p>
            <a:r>
              <a:rPr lang="ru-RU" sz="1800" b="1" i="1" dirty="0" smtClean="0"/>
              <a:t>- </a:t>
            </a:r>
            <a:r>
              <a:rPr lang="ru-RU" sz="1800" i="1" dirty="0" smtClean="0"/>
              <a:t>на ежемесячную денежную выплату на обеспечение проезда детей-сирот и детей, оставшихся без попечения родителей, а также лиц из числа детей-сирот и детей, оставшихся без попечения родителей, обучающихся в муниципальных образовательных организациях, на городском, пригородном, в сельской местности на внутрирайонном транспорте (кроме такси), а также проезда один раз в год к месту жительства и обратно к месту обучения</a:t>
            </a:r>
            <a:r>
              <a:rPr lang="ru-RU" sz="1800" dirty="0" smtClean="0"/>
              <a:t> </a:t>
            </a:r>
            <a:r>
              <a:rPr lang="ru-RU" sz="1800" b="1" dirty="0" smtClean="0"/>
              <a:t>–       3 660,3 тыс. рублей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- </a:t>
            </a:r>
            <a:r>
              <a:rPr lang="ru-RU" sz="1800" i="1" dirty="0" smtClean="0"/>
              <a:t>на ежемесячной выплаты на содержание ребёнка в семье опекуна (попечителя) и приёмной семье, а также по осуществлению выплаты вознаграждения, причитающегося приёмному родителю</a:t>
            </a:r>
            <a:r>
              <a:rPr lang="ru-RU" sz="1800" dirty="0" smtClean="0"/>
              <a:t> </a:t>
            </a:r>
            <a:r>
              <a:rPr lang="ru-RU" sz="1800" b="1" dirty="0" smtClean="0"/>
              <a:t>– 135 060,7 тыс. рублей.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288032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09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D92D69-050F-4E1A-AD3F-7AD3ED12CDD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92696"/>
            <a:ext cx="8219256" cy="5509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2" eaLnBrk="1" hangingPunct="1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ru-RU" sz="3200" dirty="0" smtClean="0"/>
              <a:t>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«город Ульяновск», в соответствии с Бюджетным кодексом Российской Федерации и Уставом муниципального образования «город Ульяновск», составлен «Бюджет для граждан» на 2019 год и плановый период 2020 и 2021 годов. </a:t>
            </a:r>
            <a:endParaRPr lang="ru-RU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i="1" dirty="0" smtClean="0"/>
              <a:t>Муниципальная программа «Развитие муниципальной службы в администрации города Ульяновска»: </a:t>
            </a:r>
            <a:r>
              <a:rPr lang="ru-RU" sz="1800" dirty="0" smtClean="0"/>
              <a:t>на организацию дополнительного профессионального образования муниципальных служащих в 2019-2020 г.г.</a:t>
            </a:r>
            <a:r>
              <a:rPr lang="ru-RU" sz="1800" i="1" dirty="0" smtClean="0"/>
              <a:t> </a:t>
            </a:r>
            <a:r>
              <a:rPr lang="ru-RU" sz="1800" dirty="0" smtClean="0"/>
              <a:t>планируются ассигнования в сумме </a:t>
            </a:r>
            <a:r>
              <a:rPr lang="ru-RU" sz="1800" b="1" dirty="0" smtClean="0"/>
              <a:t> 15,4 тыс. </a:t>
            </a:r>
            <a:r>
              <a:rPr lang="ru-RU" sz="1800" b="1" dirty="0" smtClean="0"/>
              <a:t>рублей.</a:t>
            </a:r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b="1" i="1" dirty="0" smtClean="0"/>
              <a:t>	Муниципальная </a:t>
            </a:r>
            <a:r>
              <a:rPr lang="ru-RU" sz="1800" b="1" i="1" dirty="0" smtClean="0"/>
              <a:t>программа «Обеспечение правопорядка и безопасности на территории муниципального образования «город Ульяновск»: </a:t>
            </a:r>
            <a:r>
              <a:rPr lang="ru-RU" sz="1800" dirty="0" smtClean="0"/>
              <a:t>на изготовление буклетов</a:t>
            </a:r>
            <a:r>
              <a:rPr lang="ru-RU" sz="1800" b="1" i="1" dirty="0" smtClean="0"/>
              <a:t> </a:t>
            </a:r>
            <a:r>
              <a:rPr lang="ru-RU" sz="1800" dirty="0" smtClean="0"/>
              <a:t>в 2019-2020 г.г.</a:t>
            </a:r>
            <a:r>
              <a:rPr lang="ru-RU" sz="1800" i="1" dirty="0" smtClean="0"/>
              <a:t> </a:t>
            </a:r>
            <a:r>
              <a:rPr lang="ru-RU" sz="1800" dirty="0" smtClean="0"/>
              <a:t>планируются ассигнования в сумме </a:t>
            </a:r>
            <a:r>
              <a:rPr lang="ru-RU" sz="1800" b="1" dirty="0" smtClean="0"/>
              <a:t> – 20,0 тыс. </a:t>
            </a:r>
            <a:r>
              <a:rPr lang="ru-RU" sz="1800" b="1" dirty="0" smtClean="0"/>
              <a:t>рублей.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46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361459"/>
          </a:xfrm>
        </p:spPr>
        <p:txBody>
          <a:bodyPr/>
          <a:lstStyle/>
          <a:p>
            <a:r>
              <a:rPr lang="ru-RU" dirty="0" smtClean="0"/>
              <a:t>«Бюджет для граждан» - информационный ресурс, содержащий основные положения проекта бюджета (решения) о бюджете муниципального образования «город Ульяновск» в доступной для широкого круга заинтересованных пользователей форме. Его цель - познакомить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D91880-1234-43DB-B4D5-BFB87AAEC48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331913" y="549275"/>
            <a:ext cx="6768479" cy="1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539552" y="260648"/>
            <a:ext cx="8064896" cy="403956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eaLnBrk="1" hangingPunct="1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  <a:defRPr/>
            </a:pPr>
            <a:r>
              <a:rPr lang="ru-RU" sz="1800" b="0" dirty="0"/>
              <a:t>В соответствии с Бюджетным кодексом Российской Федерации </a:t>
            </a:r>
            <a:r>
              <a:rPr lang="ru-RU" sz="1800" dirty="0"/>
              <a:t>бюджетом</a:t>
            </a:r>
            <a:r>
              <a:rPr lang="ru-RU" sz="1800" b="0" dirty="0"/>
              <a:t>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1800" b="0" dirty="0" smtClean="0"/>
              <a:t>.</a:t>
            </a:r>
          </a:p>
          <a:p>
            <a:pPr marL="0" lvl="1" algn="just" eaLnBrk="1" hangingPunct="1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  <a:defRPr/>
            </a:pPr>
            <a:r>
              <a:rPr lang="ru-RU" sz="1800" b="0" dirty="0"/>
              <a:t>Под </a:t>
            </a:r>
            <a:r>
              <a:rPr lang="ru-RU" sz="1800" dirty="0"/>
              <a:t>доходами</a:t>
            </a:r>
            <a:r>
              <a:rPr lang="ru-RU" sz="1800" b="0" dirty="0"/>
              <a:t> бюджета понимаются денежные средства, поступающие в бюджет в безвозмездном и безвозвратном порядке в соответствии с законодательством Российской Федерации</a:t>
            </a:r>
            <a:r>
              <a:rPr lang="ru-RU" sz="1800" b="0" dirty="0" smtClean="0"/>
              <a:t>. </a:t>
            </a:r>
          </a:p>
          <a:p>
            <a:pPr marL="0" lvl="1" algn="just" eaLnBrk="1" hangingPunct="1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  <a:defRPr/>
            </a:pPr>
            <a:r>
              <a:rPr lang="ru-RU" sz="1800" dirty="0" smtClean="0"/>
              <a:t>Расходы </a:t>
            </a:r>
            <a:r>
              <a:rPr lang="ru-RU" sz="1800" b="0" dirty="0"/>
              <a:t>бюджета - это выплачиваемые из бюджета денежные средства, которые направляются на финансовое обеспечение задач и функций государственной власти и местного самоуправления</a:t>
            </a:r>
            <a:r>
              <a:rPr lang="ru-RU" sz="1800" dirty="0" smtClean="0"/>
              <a:t>.</a:t>
            </a:r>
          </a:p>
          <a:p>
            <a:pPr marL="0" lvl="1" algn="just" eaLnBrk="1" hangingPunct="1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  <a:defRPr/>
            </a:pPr>
            <a:r>
              <a:rPr lang="ru-RU" sz="1800" dirty="0"/>
              <a:t>Составление проекта бюджета основывается на </a:t>
            </a:r>
            <a:r>
              <a:rPr lang="ru-RU" sz="1800" dirty="0" smtClean="0"/>
              <a:t>муниципальной программе"Социальная </a:t>
            </a:r>
            <a:r>
              <a:rPr lang="ru-RU" sz="1800" dirty="0"/>
              <a:t>поддержка населения муниципального образования "город Ульяновск" </a:t>
            </a:r>
            <a:r>
              <a:rPr lang="ru-RU" sz="1800" dirty="0" smtClean="0"/>
              <a:t>«Забота». </a:t>
            </a:r>
            <a:endParaRPr lang="ru-RU" altLang="ru-RU" sz="1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165" name="Прямоугольник 5"/>
          <p:cNvSpPr>
            <a:spLocks noChangeArrowheads="1"/>
          </p:cNvSpPr>
          <p:nvPr/>
        </p:nvSpPr>
        <p:spPr bwMode="auto">
          <a:xfrm>
            <a:off x="251520" y="6021288"/>
            <a:ext cx="7127875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1" hangingPunct="1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  <a:defRPr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8003232" cy="5433467"/>
          </a:xfrm>
        </p:spPr>
        <p:txBody>
          <a:bodyPr/>
          <a:lstStyle/>
          <a:p>
            <a:r>
              <a:rPr lang="ru-RU" b="1" i="1" dirty="0" smtClean="0"/>
              <a:t>Проектом бюджета на 2019 год и плановый период 2020 и 2021 годов </a:t>
            </a:r>
            <a:r>
              <a:rPr lang="ru-RU" b="1" i="1" dirty="0" smtClean="0"/>
              <a:t>Управлению </a:t>
            </a:r>
            <a:r>
              <a:rPr lang="ru-RU" b="1" i="1" dirty="0" smtClean="0"/>
              <a:t>по делам семьи предусмотрено:</a:t>
            </a:r>
            <a:endParaRPr lang="ru-RU" dirty="0" smtClean="0"/>
          </a:p>
          <a:p>
            <a:r>
              <a:rPr lang="ru-RU" dirty="0" smtClean="0"/>
              <a:t>- на 2019 год – </a:t>
            </a:r>
            <a:r>
              <a:rPr lang="ru-RU" dirty="0" smtClean="0"/>
              <a:t>186 380,4 тыс</a:t>
            </a:r>
            <a:r>
              <a:rPr lang="ru-RU" dirty="0" smtClean="0"/>
              <a:t>. рублей;</a:t>
            </a:r>
          </a:p>
          <a:p>
            <a:r>
              <a:rPr lang="ru-RU" dirty="0" smtClean="0"/>
              <a:t>- на 2020 год – </a:t>
            </a:r>
            <a:r>
              <a:rPr lang="ru-RU" dirty="0" smtClean="0"/>
              <a:t>186 380,4 </a:t>
            </a:r>
            <a:r>
              <a:rPr lang="ru-RU" dirty="0" smtClean="0"/>
              <a:t>тыс</a:t>
            </a:r>
            <a:r>
              <a:rPr lang="ru-RU" dirty="0" smtClean="0"/>
              <a:t>. рублей;</a:t>
            </a:r>
          </a:p>
          <a:p>
            <a:r>
              <a:rPr lang="ru-RU" dirty="0" smtClean="0"/>
              <a:t>- на 2021 год – </a:t>
            </a:r>
            <a:r>
              <a:rPr lang="ru-RU" dirty="0" smtClean="0"/>
              <a:t>186 380,4 </a:t>
            </a:r>
            <a:r>
              <a:rPr lang="ru-RU" dirty="0" smtClean="0"/>
              <a:t>тыс</a:t>
            </a:r>
            <a:r>
              <a:rPr lang="ru-RU" dirty="0" smtClean="0"/>
              <a:t>. рублей.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/>
          <a:lstStyle/>
          <a:p>
            <a:r>
              <a:rPr lang="ru-RU" dirty="0" smtClean="0"/>
              <a:t>Управление осуществляет свою деятельность в рамках муниципальной программы </a:t>
            </a:r>
            <a:r>
              <a:rPr lang="ru-RU" b="1" dirty="0" smtClean="0"/>
              <a:t>"Социальная поддержка населения муниципального образования "город Ульяновск" "Забота". </a:t>
            </a:r>
            <a:r>
              <a:rPr lang="ru-RU" dirty="0" smtClean="0"/>
              <a:t>В 2019 году на её реализацию запланировано </a:t>
            </a:r>
            <a:r>
              <a:rPr lang="ru-RU" dirty="0" smtClean="0"/>
              <a:t>186 380,4 </a:t>
            </a:r>
            <a:r>
              <a:rPr lang="ru-RU" dirty="0" smtClean="0"/>
              <a:t>тыс</a:t>
            </a:r>
            <a:r>
              <a:rPr lang="ru-RU" dirty="0" smtClean="0"/>
              <a:t>. рублей, из них средств бюджета города – 63 361,7 тыс. рублей (первоначальный бюджет 2018 г. – 60 074,6 тыс. рублей).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33467"/>
          </a:xfrm>
        </p:spPr>
        <p:txBody>
          <a:bodyPr/>
          <a:lstStyle/>
          <a:p>
            <a:r>
              <a:rPr lang="ru-RU" b="1" dirty="0" smtClean="0"/>
              <a:t>Раздел 1 «Семья и дети»:</a:t>
            </a:r>
            <a:r>
              <a:rPr lang="ru-RU" dirty="0" smtClean="0"/>
              <a:t> в 2019-2020 г.г. планируются ассигнования в сумме </a:t>
            </a:r>
            <a:r>
              <a:rPr lang="ru-RU" b="1" dirty="0" smtClean="0"/>
              <a:t>3 040,0 тыс. рублей,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2021 году</a:t>
            </a:r>
            <a:r>
              <a:rPr lang="ru-RU" b="1" dirty="0" smtClean="0"/>
              <a:t>  - 3 585,0 тыс. рублей</a:t>
            </a:r>
            <a:r>
              <a:rPr lang="ru-RU" dirty="0" smtClean="0"/>
              <a:t>. </a:t>
            </a:r>
            <a:r>
              <a:rPr lang="ru-RU" dirty="0" smtClean="0"/>
              <a:t>По данному разделу предусмотрены мероприятия в рамках акций «Помоги собраться в школу», «Роди патриота в День России», «День матери», новогодние мероприятия, конкурсы «Семья года», «Папа года» и другие мероприятия.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5" name="Содержимое 4" descr="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484784"/>
            <a:ext cx="4039985" cy="3029989"/>
          </a:xfrm>
        </p:spPr>
      </p:pic>
      <p:pic>
        <p:nvPicPr>
          <p:cNvPr id="6" name="Содержимое 5" descr="8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1999" y="1484784"/>
            <a:ext cx="4328137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5F2-F6B1-4314-A7D1-D4F1C2AF423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81922" name="Picture 2" descr="C:\Users\User\Downloads\14-11-2018_13-20-15\IMG_9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53" y="765176"/>
            <a:ext cx="3727723" cy="2485149"/>
          </a:xfrm>
          <a:prstGeom prst="rect">
            <a:avLst/>
          </a:prstGeom>
          <a:noFill/>
        </p:spPr>
      </p:pic>
      <p:pic>
        <p:nvPicPr>
          <p:cNvPr id="6" name="Picture 2" descr="C:\Users\User\Downloads\IMG_9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211960" cy="2807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50826</TotalTime>
  <Words>903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Verdana</vt:lpstr>
      <vt:lpstr>Times New Roman</vt:lpstr>
      <vt:lpstr>Тема Office</vt:lpstr>
      <vt:lpstr>Проект бюджета Управления по делам семьи администрации города Ульяновска на 2019 год и плановый период 2020 и 2021 годов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ФА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академия  при Правительстве РФ</dc:title>
  <dc:creator>MNelubina</dc:creator>
  <cp:lastModifiedBy>User</cp:lastModifiedBy>
  <cp:revision>2913</cp:revision>
  <cp:lastPrinted>2015-02-26T10:07:44Z</cp:lastPrinted>
  <dcterms:created xsi:type="dcterms:W3CDTF">2007-06-06T09:15:17Z</dcterms:created>
  <dcterms:modified xsi:type="dcterms:W3CDTF">2018-11-14T10:58:20Z</dcterms:modified>
</cp:coreProperties>
</file>