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7283" r:id="rId1"/>
  </p:sldMasterIdLst>
  <p:notesMasterIdLst>
    <p:notesMasterId r:id="rId23"/>
  </p:notesMasterIdLst>
  <p:handoutMasterIdLst>
    <p:handoutMasterId r:id="rId24"/>
  </p:handoutMasterIdLst>
  <p:sldIdLst>
    <p:sldId id="1693" r:id="rId2"/>
    <p:sldId id="1756" r:id="rId3"/>
    <p:sldId id="1782" r:id="rId4"/>
    <p:sldId id="1745" r:id="rId5"/>
    <p:sldId id="1783" r:id="rId6"/>
    <p:sldId id="1784" r:id="rId7"/>
    <p:sldId id="1785" r:id="rId8"/>
    <p:sldId id="1797" r:id="rId9"/>
    <p:sldId id="1798" r:id="rId10"/>
    <p:sldId id="1803" r:id="rId11"/>
    <p:sldId id="1786" r:id="rId12"/>
    <p:sldId id="1800" r:id="rId13"/>
    <p:sldId id="1801" r:id="rId14"/>
    <p:sldId id="1802" r:id="rId15"/>
    <p:sldId id="1799" r:id="rId16"/>
    <p:sldId id="1787" r:id="rId17"/>
    <p:sldId id="1788" r:id="rId18"/>
    <p:sldId id="1789" r:id="rId19"/>
    <p:sldId id="1790" r:id="rId20"/>
    <p:sldId id="1792" r:id="rId21"/>
    <p:sldId id="1793" r:id="rId22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9"/>
    <a:srgbClr val="FF9966"/>
    <a:srgbClr val="FF9900"/>
    <a:srgbClr val="FFFFCC"/>
    <a:srgbClr val="800000"/>
    <a:srgbClr val="660033"/>
    <a:srgbClr val="996633"/>
    <a:srgbClr val="FFFF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04" autoAdjust="0"/>
    <p:restoredTop sz="85581" autoAdjust="0"/>
  </p:normalViewPr>
  <p:slideViewPr>
    <p:cSldViewPr>
      <p:cViewPr varScale="1">
        <p:scale>
          <a:sx n="92" d="100"/>
          <a:sy n="92" d="100"/>
        </p:scale>
        <p:origin x="-46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4144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2682" y="-108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/>
            </a:lvl1pPr>
          </a:lstStyle>
          <a:p>
            <a:pPr>
              <a:defRPr/>
            </a:pPr>
            <a:fld id="{5E674650-070E-495C-895C-2F244169C17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60937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/>
            </a:lvl1pPr>
          </a:lstStyle>
          <a:p>
            <a:pPr>
              <a:defRPr/>
            </a:pPr>
            <a:fld id="{005EA4AE-D673-4748-9464-8D8D7BAF757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B2EBA0-25CE-4CB8-9811-51A293FF73A9}" type="datetime1">
              <a:rPr lang="ru-RU"/>
              <a:pPr>
                <a:defRPr/>
              </a:pPr>
              <a:t>15.10.2021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4BF94-B1EC-4D5F-A7E3-8ACA42B6C1A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BD45AA-FB42-4A27-9780-F82AE1D433C8}" type="datetime1">
              <a:rPr lang="ru-RU"/>
              <a:pPr>
                <a:defRPr/>
              </a:pPr>
              <a:t>15.10.2021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BE1FF0-D222-4F1C-BD24-3F9E7C6E36D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565FB4-4E49-470F-B376-7A2805CD6BD3}" type="datetime1">
              <a:rPr lang="ru-RU"/>
              <a:pPr>
                <a:defRPr/>
              </a:pPr>
              <a:t>15.10.2021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443D6-038D-4658-AE23-A392C53E75A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E7C5D2-8B74-42A1-9B3B-B31E46A90AA5}" type="datetime1">
              <a:rPr lang="ru-RU"/>
              <a:pPr>
                <a:defRPr/>
              </a:pPr>
              <a:t>15.10.2021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8CF1A9-9210-4FF9-9366-AA875189698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ACC997-460E-465C-93CC-5F0936287F74}" type="datetime1">
              <a:rPr lang="ru-RU"/>
              <a:pPr>
                <a:defRPr/>
              </a:pPr>
              <a:t>15.10.2021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476998-F31D-4BD1-8A2B-DA14B2E1152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661B9D-66A4-4B88-B1A6-68B277A38F5B}" type="datetime1">
              <a:rPr lang="ru-RU"/>
              <a:pPr>
                <a:defRPr/>
              </a:pPr>
              <a:t>15.10.2021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986254-59FA-4E8F-872E-1D0A78C8459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7E5CBF-E959-4268-A8C4-324B22E3ACDA}" type="datetime1">
              <a:rPr lang="ru-RU"/>
              <a:pPr>
                <a:defRPr/>
              </a:pPr>
              <a:t>15.10.2021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E45FE9-C770-4447-8976-01B9C5F3D98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D0C2EC-6CC8-4C4C-B952-2EDC3995B1F8}" type="datetime1">
              <a:rPr lang="ru-RU"/>
              <a:pPr>
                <a:defRPr/>
              </a:pPr>
              <a:t>15.10.2021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72DEE0-7BA1-4DA5-BEC5-35EC70EEB61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D754E-B2F4-49E3-8F12-8712B0A7FCB5}" type="datetime1">
              <a:rPr lang="ru-RU"/>
              <a:pPr>
                <a:defRPr/>
              </a:pPr>
              <a:t>15.10.2021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A6A9D4-B3F6-477D-9AB2-70D99865255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9B1023-86D4-4BC3-BD83-F893D88EDEBB}" type="datetime1">
              <a:rPr lang="ru-RU"/>
              <a:pPr>
                <a:defRPr/>
              </a:pPr>
              <a:t>15.10.2021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9AB740-01AC-4885-BEE2-ED753147A26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353439-F181-4F07-A413-8056F4C0E5BA}" type="datetime1">
              <a:rPr lang="ru-RU"/>
              <a:pPr>
                <a:defRPr/>
              </a:pPr>
              <a:t>15.10.2021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F0300D-A755-4E5B-B874-FCA6A4AAE1E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F8DD63F-08A6-47C1-995B-9158929F8A85}" type="datetime1">
              <a:rPr lang="ru-RU"/>
              <a:pPr>
                <a:defRPr/>
              </a:pPr>
              <a:t>15.10.2021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E3DB294F-1B6A-4819-8953-3DA4F196E53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284" r:id="rId1"/>
    <p:sldLayoutId id="2147487285" r:id="rId2"/>
    <p:sldLayoutId id="2147487286" r:id="rId3"/>
    <p:sldLayoutId id="2147487287" r:id="rId4"/>
    <p:sldLayoutId id="2147487288" r:id="rId5"/>
    <p:sldLayoutId id="2147487289" r:id="rId6"/>
    <p:sldLayoutId id="2147487290" r:id="rId7"/>
    <p:sldLayoutId id="2147487291" r:id="rId8"/>
    <p:sldLayoutId id="2147487292" r:id="rId9"/>
    <p:sldLayoutId id="2147487293" r:id="rId10"/>
    <p:sldLayoutId id="2147487294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altLang="ru-RU" dirty="0" smtClean="0">
                <a:latin typeface="PT Astra Serif" pitchFamily="18" charset="-52"/>
                <a:ea typeface="PT Astra Serif" pitchFamily="18" charset="-52"/>
              </a:rPr>
              <a:t>Проект бюджета Управления по делам семьи администрации города Ульяновска на </a:t>
            </a:r>
            <a:r>
              <a:rPr lang="ru-RU" altLang="ru-RU" dirty="0" smtClean="0">
                <a:latin typeface="PT Astra Serif" pitchFamily="18" charset="-52"/>
                <a:ea typeface="PT Astra Serif" pitchFamily="18" charset="-52"/>
              </a:rPr>
              <a:t>2022 </a:t>
            </a:r>
            <a:r>
              <a:rPr lang="ru-RU" altLang="ru-RU" dirty="0" smtClean="0">
                <a:latin typeface="PT Astra Serif" pitchFamily="18" charset="-52"/>
                <a:ea typeface="PT Astra Serif" pitchFamily="18" charset="-52"/>
              </a:rPr>
              <a:t>год и плановый период </a:t>
            </a:r>
            <a:r>
              <a:rPr lang="ru-RU" altLang="ru-RU" dirty="0" smtClean="0">
                <a:latin typeface="PT Astra Serif" pitchFamily="18" charset="-52"/>
                <a:ea typeface="PT Astra Serif" pitchFamily="18" charset="-52"/>
              </a:rPr>
              <a:t>2023 </a:t>
            </a:r>
            <a:r>
              <a:rPr lang="ru-RU" altLang="ru-RU" dirty="0" smtClean="0">
                <a:latin typeface="PT Astra Serif" pitchFamily="18" charset="-52"/>
                <a:ea typeface="PT Astra Serif" pitchFamily="18" charset="-52"/>
              </a:rPr>
              <a:t>и </a:t>
            </a:r>
            <a:r>
              <a:rPr lang="ru-RU" altLang="ru-RU" dirty="0" smtClean="0">
                <a:latin typeface="PT Astra Serif" pitchFamily="18" charset="-52"/>
                <a:ea typeface="PT Astra Serif" pitchFamily="18" charset="-52"/>
              </a:rPr>
              <a:t>2024 </a:t>
            </a:r>
            <a:r>
              <a:rPr lang="ru-RU" altLang="ru-RU" dirty="0" smtClean="0">
                <a:latin typeface="PT Astra Serif" pitchFamily="18" charset="-52"/>
                <a:ea typeface="PT Astra Serif" pitchFamily="18" charset="-52"/>
              </a:rPr>
              <a:t>годов</a:t>
            </a:r>
          </a:p>
        </p:txBody>
      </p:sp>
      <p:sp>
        <p:nvSpPr>
          <p:cNvPr id="2051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3FAB0D8-6743-409D-94F4-2E197079A08C}" type="slidenum">
              <a:rPr lang="ru-RU" altLang="ru-RU" smtClean="0"/>
              <a:pPr/>
              <a:t>1</a:t>
            </a:fld>
            <a:endParaRPr lang="ru-RU" alt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8CF1A9-9210-4FF9-9366-AA8751896984}" type="slidenum">
              <a:rPr lang="ru-RU" altLang="ru-RU" smtClean="0"/>
              <a:pPr>
                <a:defRPr/>
              </a:pPr>
              <a:t>10</a:t>
            </a:fld>
            <a:endParaRPr lang="ru-RU" altLang="ru-RU"/>
          </a:p>
        </p:txBody>
      </p:sp>
      <p:pic>
        <p:nvPicPr>
          <p:cNvPr id="3074" name="Picture 2" descr="C:\Users\User\Downloads\160018977659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20688"/>
            <a:ext cx="3759734" cy="2520280"/>
          </a:xfrm>
          <a:prstGeom prst="rect">
            <a:avLst/>
          </a:prstGeom>
          <a:noFill/>
        </p:spPr>
      </p:pic>
      <p:pic>
        <p:nvPicPr>
          <p:cNvPr id="6" name="Picture 3" descr="C:\Users\User\Downloads\16030339088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3645024"/>
            <a:ext cx="4588120" cy="2592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8488" cy="274637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11267" name="Содержимое 2"/>
          <p:cNvSpPr>
            <a:spLocks noGrp="1"/>
          </p:cNvSpPr>
          <p:nvPr>
            <p:ph idx="1"/>
          </p:nvPr>
        </p:nvSpPr>
        <p:spPr>
          <a:xfrm>
            <a:off x="395536" y="188640"/>
            <a:ext cx="8424738" cy="6119813"/>
          </a:xfrm>
        </p:spPr>
        <p:txBody>
          <a:bodyPr/>
          <a:lstStyle/>
          <a:p>
            <a:pPr algn="just"/>
            <a:r>
              <a:rPr lang="ru-RU" sz="3000" b="1" dirty="0" smtClean="0">
                <a:latin typeface="PT Astra Serif" pitchFamily="18" charset="-52"/>
                <a:ea typeface="PT Astra Serif" pitchFamily="18" charset="-52"/>
              </a:rPr>
              <a:t>Раздел 2</a:t>
            </a:r>
            <a:r>
              <a:rPr lang="ru-RU" sz="3000" dirty="0" smtClean="0">
                <a:latin typeface="PT Astra Serif" pitchFamily="18" charset="-52"/>
                <a:ea typeface="PT Astra Serif" pitchFamily="18" charset="-52"/>
              </a:rPr>
              <a:t> «</a:t>
            </a:r>
            <a:r>
              <a:rPr lang="ru-RU" sz="3000" b="1" dirty="0" smtClean="0">
                <a:latin typeface="PT Astra Serif" pitchFamily="18" charset="-52"/>
                <a:ea typeface="PT Astra Serif" pitchFamily="18" charset="-52"/>
              </a:rPr>
              <a:t>Повышение качества жизни ветеранов, инвалидов и граждан пожилого возраста</a:t>
            </a:r>
            <a:r>
              <a:rPr lang="ru-RU" sz="3000" dirty="0" smtClean="0">
                <a:latin typeface="PT Astra Serif" pitchFamily="18" charset="-52"/>
                <a:ea typeface="PT Astra Serif" pitchFamily="18" charset="-52"/>
              </a:rPr>
              <a:t>»: в </a:t>
            </a:r>
            <a:r>
              <a:rPr lang="ru-RU" sz="3000" dirty="0" smtClean="0">
                <a:latin typeface="PT Astra Serif" pitchFamily="18" charset="-52"/>
                <a:ea typeface="PT Astra Serif" pitchFamily="18" charset="-52"/>
              </a:rPr>
              <a:t>2022-2024 </a:t>
            </a:r>
            <a:r>
              <a:rPr lang="ru-RU" sz="3000" dirty="0" smtClean="0">
                <a:latin typeface="PT Astra Serif" pitchFamily="18" charset="-52"/>
                <a:ea typeface="PT Astra Serif" pitchFamily="18" charset="-52"/>
              </a:rPr>
              <a:t>г.г. планируются ассигнования в сумме </a:t>
            </a:r>
            <a:r>
              <a:rPr lang="ru-RU" sz="3000" b="1" dirty="0" smtClean="0">
                <a:latin typeface="PT Astra Serif" pitchFamily="18" charset="-52"/>
                <a:ea typeface="PT Astra Serif" pitchFamily="18" charset="-52"/>
              </a:rPr>
              <a:t> </a:t>
            </a:r>
            <a:r>
              <a:rPr lang="ru-RU" sz="3000" b="1" dirty="0" smtClean="0">
                <a:latin typeface="PT Astra Serif" pitchFamily="18" charset="-52"/>
                <a:ea typeface="PT Astra Serif" pitchFamily="18" charset="-52"/>
              </a:rPr>
              <a:t>2 693,3 тыс</a:t>
            </a:r>
            <a:r>
              <a:rPr lang="ru-RU" sz="3000" b="1" dirty="0" smtClean="0">
                <a:latin typeface="PT Astra Serif" pitchFamily="18" charset="-52"/>
                <a:ea typeface="PT Astra Serif" pitchFamily="18" charset="-52"/>
              </a:rPr>
              <a:t>. рублей,  2 581 тыс.рублей и 2409,8 тыс.рублей </a:t>
            </a:r>
            <a:r>
              <a:rPr lang="ru-RU" sz="3000" dirty="0" smtClean="0">
                <a:latin typeface="PT Astra Serif" pitchFamily="18" charset="-52"/>
                <a:ea typeface="PT Astra Serif" pitchFamily="18" charset="-52"/>
              </a:rPr>
              <a:t>соответственно.</a:t>
            </a:r>
          </a:p>
          <a:p>
            <a:pPr algn="just">
              <a:buNone/>
            </a:pPr>
            <a:r>
              <a:rPr lang="ru-RU" sz="3000" dirty="0" smtClean="0">
                <a:latin typeface="PT Astra Serif" pitchFamily="18" charset="-52"/>
                <a:ea typeface="PT Astra Serif" pitchFamily="18" charset="-52"/>
              </a:rPr>
              <a:t>    По данному разделу предусмотрены бюджетные ассигнования на проведение следующих мероприятий: День Победы с вручением памятных подарков, поздравление ветеранов ВОВ, тружеников тыла, вдов, узников, «День пожилого человека», «День инвалида», социальный туризм и другие мероприятия.</a:t>
            </a:r>
          </a:p>
          <a:p>
            <a:pPr algn="just"/>
            <a:endParaRPr lang="ru-RU" dirty="0" smtClean="0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FB9DF73-737F-47FC-8348-446F0E442EFE}" type="slidenum">
              <a:rPr lang="ru-RU" altLang="ru-RU" smtClean="0"/>
              <a:pPr/>
              <a:t>11</a:t>
            </a:fld>
            <a:endParaRPr lang="ru-RU" altLang="ru-RU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2291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782C06C-55DA-487C-A2D6-D80BD63D583B}" type="slidenum">
              <a:rPr lang="ru-RU" altLang="ru-RU" smtClean="0"/>
              <a:pPr/>
              <a:t>12</a:t>
            </a:fld>
            <a:endParaRPr lang="ru-RU" altLang="ru-RU" smtClean="0"/>
          </a:p>
        </p:txBody>
      </p:sp>
      <p:pic>
        <p:nvPicPr>
          <p:cNvPr id="12292" name="Picture 2" descr="C:\Users\User\Downloads\14-11-2018_13-13-00\Тур слет 7.08.20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6100" y="3159125"/>
            <a:ext cx="4464050" cy="334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C:\Users\User\Downloads\a30e0265-d5ac-4390-a090-7edbb51a169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556792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3315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E7F2BEA-85FC-4093-B2F3-F8592AC77364}" type="slidenum">
              <a:rPr lang="ru-RU" altLang="ru-RU" smtClean="0"/>
              <a:pPr/>
              <a:t>13</a:t>
            </a:fld>
            <a:endParaRPr lang="ru-RU" altLang="ru-RU" smtClean="0"/>
          </a:p>
        </p:txBody>
      </p:sp>
      <p:pic>
        <p:nvPicPr>
          <p:cNvPr id="5122" name="Picture 2" descr="C:\Users\User\Downloads\d1920bf5-a913-49d5-bade-ad763222747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12776"/>
            <a:ext cx="2545854" cy="4525963"/>
          </a:xfrm>
          <a:prstGeom prst="rect">
            <a:avLst/>
          </a:prstGeom>
          <a:noFill/>
        </p:spPr>
      </p:pic>
      <p:pic>
        <p:nvPicPr>
          <p:cNvPr id="5123" name="Picture 3" descr="C:\Users\User\Downloads\IMG_16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476672"/>
            <a:ext cx="3600400" cy="60486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4339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2FBB9DE-0CC0-48C3-A92E-134F55F24FE4}" type="slidenum">
              <a:rPr lang="ru-RU" altLang="ru-RU" smtClean="0"/>
              <a:pPr/>
              <a:t>14</a:t>
            </a:fld>
            <a:endParaRPr lang="ru-RU" altLang="ru-RU" smtClean="0"/>
          </a:p>
        </p:txBody>
      </p:sp>
      <p:pic>
        <p:nvPicPr>
          <p:cNvPr id="6146" name="Picture 2" descr="C:\Users\User\Downloads\image0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3394472" cy="4525963"/>
          </a:xfrm>
          <a:prstGeom prst="rect">
            <a:avLst/>
          </a:prstGeom>
          <a:noFill/>
        </p:spPr>
      </p:pic>
      <p:pic>
        <p:nvPicPr>
          <p:cNvPr id="6147" name="Picture 3" descr="C:\Users\User\Downloads\210332278_4153921161351380_8696286354434477536_n-768x9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908720"/>
            <a:ext cx="4176464" cy="51845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8FAB09A-5EDE-4458-84D0-ADF6E5717801}" type="slidenum">
              <a:rPr lang="ru-RU" altLang="ru-RU" smtClean="0"/>
              <a:pPr/>
              <a:t>15</a:t>
            </a:fld>
            <a:endParaRPr lang="ru-RU" altLang="ru-RU" smtClean="0"/>
          </a:p>
        </p:txBody>
      </p:sp>
      <p:pic>
        <p:nvPicPr>
          <p:cNvPr id="15364" name="Picture 3" descr="C:\Users\User\Downloads\14-11-2018_13-20-15\IMG_93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77925" y="1600200"/>
            <a:ext cx="6788150" cy="4525963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2950" cy="201612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>
          <a:xfrm>
            <a:off x="611188" y="692150"/>
            <a:ext cx="8075612" cy="5434013"/>
          </a:xfrm>
        </p:spPr>
        <p:txBody>
          <a:bodyPr/>
          <a:lstStyle/>
          <a:p>
            <a:pPr algn="just"/>
            <a:r>
              <a:rPr lang="ru-RU" sz="1800" b="1" dirty="0" smtClean="0">
                <a:latin typeface="PT Astra Serif" pitchFamily="18" charset="-52"/>
                <a:ea typeface="PT Astra Serif" pitchFamily="18" charset="-52"/>
              </a:rPr>
              <a:t>Раздел 4 «Реализация  мер социальной поддержки граждан в соответствии с Решением Ульяновской Городской Думы от 21.12.2012 № 223 «Об утверждении Программы дополнительных мер социальной поддержки отдельных категорий граждан в муниципальном образовании «город Ульяновск» «Забота» </a:t>
            </a:r>
            <a:r>
              <a:rPr lang="ru-RU" sz="1800" dirty="0" smtClean="0">
                <a:latin typeface="PT Astra Serif" pitchFamily="18" charset="-52"/>
                <a:ea typeface="PT Astra Serif" pitchFamily="18" charset="-52"/>
              </a:rPr>
              <a:t>в </a:t>
            </a:r>
            <a:r>
              <a:rPr lang="ru-RU" sz="1800" dirty="0" smtClean="0">
                <a:latin typeface="PT Astra Serif" pitchFamily="18" charset="-52"/>
                <a:ea typeface="PT Astra Serif" pitchFamily="18" charset="-52"/>
              </a:rPr>
              <a:t>2022-2024 </a:t>
            </a:r>
            <a:r>
              <a:rPr lang="ru-RU" sz="1800" dirty="0" smtClean="0">
                <a:latin typeface="PT Astra Serif" pitchFamily="18" charset="-52"/>
                <a:ea typeface="PT Astra Serif" pitchFamily="18" charset="-52"/>
              </a:rPr>
              <a:t>г.г. планируются ассигнования:</a:t>
            </a:r>
          </a:p>
          <a:p>
            <a:pPr algn="just"/>
            <a:r>
              <a:rPr lang="ru-RU" sz="1800" dirty="0" smtClean="0">
                <a:latin typeface="PT Astra Serif" pitchFamily="18" charset="-52"/>
                <a:ea typeface="PT Astra Serif" pitchFamily="18" charset="-52"/>
              </a:rPr>
              <a:t>- на 11 мер социальной поддержки, являющиеся публично-нормативными обязательствами, в сумме </a:t>
            </a:r>
            <a:r>
              <a:rPr lang="ru-RU" sz="1800" b="1" dirty="0" smtClean="0">
                <a:latin typeface="PT Astra Serif" pitchFamily="18" charset="-52"/>
                <a:ea typeface="PT Astra Serif" pitchFamily="18" charset="-52"/>
              </a:rPr>
              <a:t> 41 </a:t>
            </a:r>
            <a:r>
              <a:rPr lang="ru-RU" sz="1800" b="1" dirty="0" smtClean="0">
                <a:latin typeface="PT Astra Serif" pitchFamily="18" charset="-52"/>
                <a:ea typeface="PT Astra Serif" pitchFamily="18" charset="-52"/>
              </a:rPr>
              <a:t>763,4 </a:t>
            </a:r>
            <a:r>
              <a:rPr lang="ru-RU" sz="1800" b="1" dirty="0" smtClean="0">
                <a:latin typeface="PT Astra Serif" pitchFamily="18" charset="-52"/>
                <a:ea typeface="PT Astra Serif" pitchFamily="18" charset="-52"/>
              </a:rPr>
              <a:t>тыс. рублей </a:t>
            </a:r>
            <a:r>
              <a:rPr lang="ru-RU" sz="1800" dirty="0" smtClean="0">
                <a:latin typeface="PT Astra Serif" pitchFamily="18" charset="-52"/>
                <a:ea typeface="PT Astra Serif" pitchFamily="18" charset="-52"/>
              </a:rPr>
              <a:t>из средств бюджета города </a:t>
            </a:r>
            <a:r>
              <a:rPr lang="ru-RU" sz="1800" dirty="0" smtClean="0">
                <a:latin typeface="PT Astra Serif" pitchFamily="18" charset="-52"/>
                <a:ea typeface="PT Astra Serif" pitchFamily="18" charset="-52"/>
              </a:rPr>
              <a:t>Ульяновска ( 2021 </a:t>
            </a:r>
            <a:r>
              <a:rPr lang="ru-RU" sz="1800" dirty="0" smtClean="0">
                <a:latin typeface="PT Astra Serif" pitchFamily="18" charset="-52"/>
                <a:ea typeface="PT Astra Serif" pitchFamily="18" charset="-52"/>
              </a:rPr>
              <a:t>г. </a:t>
            </a:r>
            <a:r>
              <a:rPr lang="ru-RU" sz="1800" dirty="0" smtClean="0">
                <a:latin typeface="PT Astra Serif" pitchFamily="18" charset="-52"/>
                <a:ea typeface="PT Astra Serif" pitchFamily="18" charset="-52"/>
              </a:rPr>
              <a:t>- 41 778,2 </a:t>
            </a:r>
            <a:r>
              <a:rPr lang="ru-RU" sz="1800" dirty="0" smtClean="0">
                <a:latin typeface="PT Astra Serif" pitchFamily="18" charset="-52"/>
                <a:ea typeface="PT Astra Serif" pitchFamily="18" charset="-52"/>
              </a:rPr>
              <a:t>тыс. </a:t>
            </a:r>
            <a:r>
              <a:rPr lang="ru-RU" sz="1800" dirty="0" smtClean="0">
                <a:latin typeface="PT Astra Serif" pitchFamily="18" charset="-52"/>
                <a:ea typeface="PT Astra Serif" pitchFamily="18" charset="-52"/>
              </a:rPr>
              <a:t>рублей) </a:t>
            </a:r>
            <a:r>
              <a:rPr lang="ru-RU" sz="1800" i="1" dirty="0" smtClean="0">
                <a:latin typeface="PT Astra Serif" pitchFamily="18" charset="-52"/>
                <a:ea typeface="PT Astra Serif" pitchFamily="18" charset="-52"/>
              </a:rPr>
              <a:t>;</a:t>
            </a:r>
            <a:endParaRPr lang="ru-RU" sz="1800" dirty="0" smtClean="0">
              <a:latin typeface="PT Astra Serif" pitchFamily="18" charset="-52"/>
              <a:ea typeface="PT Astra Serif" pitchFamily="18" charset="-52"/>
            </a:endParaRPr>
          </a:p>
          <a:p>
            <a:pPr algn="just"/>
            <a:r>
              <a:rPr lang="ru-RU" sz="1800" b="1" dirty="0" smtClean="0">
                <a:latin typeface="PT Astra Serif" pitchFamily="18" charset="-52"/>
                <a:ea typeface="PT Astra Serif" pitchFamily="18" charset="-52"/>
              </a:rPr>
              <a:t>- </a:t>
            </a:r>
            <a:r>
              <a:rPr lang="ru-RU" sz="1800" dirty="0" smtClean="0">
                <a:latin typeface="PT Astra Serif" pitchFamily="18" charset="-52"/>
                <a:ea typeface="PT Astra Serif" pitchFamily="18" charset="-52"/>
              </a:rPr>
              <a:t>в сумме</a:t>
            </a:r>
            <a:r>
              <a:rPr lang="ru-RU" sz="1800" b="1" dirty="0" smtClean="0">
                <a:latin typeface="PT Astra Serif" pitchFamily="18" charset="-52"/>
                <a:ea typeface="PT Astra Serif" pitchFamily="18" charset="-52"/>
              </a:rPr>
              <a:t> </a:t>
            </a:r>
            <a:r>
              <a:rPr lang="ru-RU" sz="1800" b="1" dirty="0" smtClean="0">
                <a:latin typeface="PT Astra Serif" pitchFamily="18" charset="-52"/>
                <a:ea typeface="PT Astra Serif" pitchFamily="18" charset="-52"/>
              </a:rPr>
              <a:t>203 881, 2 тыс</a:t>
            </a:r>
            <a:r>
              <a:rPr lang="ru-RU" sz="1800" b="1" dirty="0" smtClean="0">
                <a:latin typeface="PT Astra Serif" pitchFamily="18" charset="-52"/>
                <a:ea typeface="PT Astra Serif" pitchFamily="18" charset="-52"/>
              </a:rPr>
              <a:t>. рублей из областного бюджета </a:t>
            </a:r>
            <a:r>
              <a:rPr lang="ru-RU" sz="1800" dirty="0" smtClean="0">
                <a:latin typeface="PT Astra Serif" pitchFamily="18" charset="-52"/>
                <a:ea typeface="PT Astra Serif" pitchFamily="18" charset="-52"/>
              </a:rPr>
              <a:t>на</a:t>
            </a:r>
            <a:r>
              <a:rPr lang="ru-RU" sz="1800" b="1" dirty="0" smtClean="0">
                <a:latin typeface="PT Astra Serif" pitchFamily="18" charset="-52"/>
                <a:ea typeface="PT Astra Serif" pitchFamily="18" charset="-52"/>
              </a:rPr>
              <a:t> </a:t>
            </a:r>
            <a:r>
              <a:rPr lang="ru-RU" sz="1800" i="1" dirty="0" smtClean="0">
                <a:latin typeface="PT Astra Serif" pitchFamily="18" charset="-52"/>
                <a:ea typeface="PT Astra Serif" pitchFamily="18" charset="-52"/>
              </a:rPr>
              <a:t>ежемесячные  денежные выплаты на обеспечение проезда детей-сирот и детей, оставшихся без попечения родителей, и на содержание ребёнка в семье опекуна (попечителя) и приёмной семье.</a:t>
            </a:r>
            <a:endParaRPr lang="ru-RU" sz="1800" dirty="0" smtClean="0">
              <a:latin typeface="PT Astra Serif" pitchFamily="18" charset="-52"/>
              <a:ea typeface="PT Astra Serif" pitchFamily="18" charset="-52"/>
            </a:endParaRPr>
          </a:p>
          <a:p>
            <a:endParaRPr lang="ru-RU" dirty="0" smtClean="0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ACB211D-DE77-455C-9BEB-6D5757EA9805}" type="slidenum">
              <a:rPr lang="ru-RU" altLang="ru-RU" smtClean="0"/>
              <a:pPr/>
              <a:t>16</a:t>
            </a:fld>
            <a:endParaRPr lang="ru-RU" altLang="ru-RU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2950" cy="130175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17411" name="Содержимое 2"/>
          <p:cNvSpPr>
            <a:spLocks noGrp="1"/>
          </p:cNvSpPr>
          <p:nvPr>
            <p:ph idx="1"/>
          </p:nvPr>
        </p:nvSpPr>
        <p:spPr>
          <a:xfrm>
            <a:off x="611188" y="692150"/>
            <a:ext cx="8075612" cy="5434013"/>
          </a:xfrm>
        </p:spPr>
        <p:txBody>
          <a:bodyPr/>
          <a:lstStyle/>
          <a:p>
            <a:pPr algn="just"/>
            <a:r>
              <a:rPr lang="ru-RU" i="1" dirty="0" smtClean="0"/>
              <a:t>- </a:t>
            </a:r>
            <a:r>
              <a:rPr lang="ru-RU" dirty="0" smtClean="0"/>
              <a:t> </a:t>
            </a:r>
            <a:r>
              <a:rPr lang="ru-RU" sz="1800" i="1" dirty="0" smtClean="0">
                <a:latin typeface="PT Astra Serif" pitchFamily="18" charset="-52"/>
                <a:ea typeface="PT Astra Serif" pitchFamily="18" charset="-52"/>
              </a:rPr>
              <a:t>на единовременную денежную выплату на реабилитацию ребенка-инвалида посредством </a:t>
            </a:r>
            <a:r>
              <a:rPr lang="ru-RU" sz="1800" i="1" dirty="0" err="1" smtClean="0">
                <a:latin typeface="PT Astra Serif" pitchFamily="18" charset="-52"/>
                <a:ea typeface="PT Astra Serif" pitchFamily="18" charset="-52"/>
              </a:rPr>
              <a:t>иппотерапии</a:t>
            </a:r>
            <a:r>
              <a:rPr lang="ru-RU" sz="1800" i="1" dirty="0" smtClean="0">
                <a:latin typeface="PT Astra Serif" pitchFamily="18" charset="-52"/>
                <a:ea typeface="PT Astra Serif" pitchFamily="18" charset="-52"/>
              </a:rPr>
              <a:t> одному из родителей или иному законному представителю, который совместно проживает с ребенком-инвалидом </a:t>
            </a:r>
            <a:r>
              <a:rPr lang="ru-RU" sz="1800" dirty="0" smtClean="0">
                <a:latin typeface="PT Astra Serif" pitchFamily="18" charset="-52"/>
                <a:ea typeface="PT Astra Serif" pitchFamily="18" charset="-52"/>
              </a:rPr>
              <a:t>планируются ассигнования в </a:t>
            </a:r>
            <a:r>
              <a:rPr lang="ru-RU" sz="1800" dirty="0" smtClean="0">
                <a:latin typeface="PT Astra Serif" pitchFamily="18" charset="-52"/>
                <a:ea typeface="PT Astra Serif" pitchFamily="18" charset="-52"/>
              </a:rPr>
              <a:t>2022-2024 </a:t>
            </a:r>
            <a:r>
              <a:rPr lang="ru-RU" sz="1800" dirty="0" smtClean="0">
                <a:latin typeface="PT Astra Serif" pitchFamily="18" charset="-52"/>
                <a:ea typeface="PT Astra Serif" pitchFamily="18" charset="-52"/>
              </a:rPr>
              <a:t>г.г. –по  </a:t>
            </a:r>
            <a:r>
              <a:rPr lang="ru-RU" sz="1800" b="1" dirty="0" smtClean="0">
                <a:latin typeface="PT Astra Serif" pitchFamily="18" charset="-52"/>
                <a:ea typeface="PT Astra Serif" pitchFamily="18" charset="-52"/>
              </a:rPr>
              <a:t>138,0 тыс. рублей </a:t>
            </a:r>
            <a:r>
              <a:rPr lang="ru-RU" sz="1800" dirty="0" smtClean="0">
                <a:latin typeface="PT Astra Serif" pitchFamily="18" charset="-52"/>
                <a:ea typeface="PT Astra Serif" pitchFamily="18" charset="-52"/>
              </a:rPr>
              <a:t>на каждый год соответственно</a:t>
            </a:r>
            <a:r>
              <a:rPr lang="ru-RU" sz="1800" b="1" dirty="0" smtClean="0">
                <a:latin typeface="PT Astra Serif" pitchFamily="18" charset="-52"/>
                <a:ea typeface="PT Astra Serif" pitchFamily="18" charset="-52"/>
              </a:rPr>
              <a:t>;</a:t>
            </a:r>
          </a:p>
          <a:p>
            <a:pPr algn="just"/>
            <a:r>
              <a:rPr lang="ru-RU" sz="1800" i="1" dirty="0" smtClean="0">
                <a:latin typeface="PT Astra Serif" pitchFamily="18" charset="-52"/>
                <a:ea typeface="PT Astra Serif" pitchFamily="18" charset="-52"/>
              </a:rPr>
              <a:t>на единовременную денежную выплату на каждого ребенка, обучающегося в выпускном классе муниципальной общеобразовательной организации муниципального образования "город Ульяновск", завершающего освоение образовательной программы среднего общего образования </a:t>
            </a:r>
            <a:r>
              <a:rPr lang="ru-RU" sz="1800" dirty="0" smtClean="0">
                <a:latin typeface="PT Astra Serif" pitchFamily="18" charset="-52"/>
                <a:ea typeface="PT Astra Serif" pitchFamily="18" charset="-52"/>
              </a:rPr>
              <a:t>планируются ассигнования в </a:t>
            </a:r>
            <a:r>
              <a:rPr lang="ru-RU" sz="1800" dirty="0" smtClean="0">
                <a:latin typeface="PT Astra Serif" pitchFamily="18" charset="-52"/>
                <a:ea typeface="PT Astra Serif" pitchFamily="18" charset="-52"/>
              </a:rPr>
              <a:t>2022-2024 </a:t>
            </a:r>
            <a:r>
              <a:rPr lang="ru-RU" sz="1800" dirty="0" smtClean="0">
                <a:latin typeface="PT Astra Serif" pitchFamily="18" charset="-52"/>
                <a:ea typeface="PT Astra Serif" pitchFamily="18" charset="-52"/>
              </a:rPr>
              <a:t>г.г.  - по </a:t>
            </a:r>
            <a:r>
              <a:rPr lang="ru-RU" sz="1800" b="1" dirty="0" smtClean="0">
                <a:latin typeface="PT Astra Serif" pitchFamily="18" charset="-52"/>
                <a:ea typeface="PT Astra Serif" pitchFamily="18" charset="-52"/>
              </a:rPr>
              <a:t>450 тыс. рублей</a:t>
            </a:r>
            <a:r>
              <a:rPr lang="ru-RU" sz="1800" dirty="0" smtClean="0">
                <a:latin typeface="PT Astra Serif" pitchFamily="18" charset="-52"/>
                <a:ea typeface="PT Astra Serif" pitchFamily="18" charset="-52"/>
              </a:rPr>
              <a:t> на каждый год соответственно;</a:t>
            </a:r>
          </a:p>
          <a:p>
            <a:pPr algn="just"/>
            <a:r>
              <a:rPr lang="ru-RU" sz="1800" dirty="0" smtClean="0">
                <a:latin typeface="PT Astra Serif" pitchFamily="18" charset="-52"/>
                <a:ea typeface="PT Astra Serif" pitchFamily="18" charset="-52"/>
              </a:rPr>
              <a:t>         </a:t>
            </a:r>
            <a:r>
              <a:rPr lang="ru-RU" sz="1800" i="1" dirty="0" smtClean="0">
                <a:latin typeface="PT Astra Serif" pitchFamily="18" charset="-52"/>
                <a:ea typeface="PT Astra Serif" pitchFamily="18" charset="-52"/>
              </a:rPr>
              <a:t>- </a:t>
            </a:r>
            <a:r>
              <a:rPr lang="ru-RU" sz="1800" dirty="0" smtClean="0">
                <a:latin typeface="PT Astra Serif" pitchFamily="18" charset="-52"/>
                <a:ea typeface="PT Astra Serif" pitchFamily="18" charset="-52"/>
              </a:rPr>
              <a:t> </a:t>
            </a:r>
            <a:r>
              <a:rPr lang="ru-RU" sz="1800" i="1" dirty="0" smtClean="0">
                <a:latin typeface="PT Astra Serif" pitchFamily="18" charset="-52"/>
                <a:ea typeface="PT Astra Serif" pitchFamily="18" charset="-52"/>
              </a:rPr>
              <a:t>на единовременную денежную выплату на каждого ребенка, обучающегося в муниципальной общеобразовательной организации муниципального образования "город Ульяновск" на подготовку к учебному году, кроме многодетных семей</a:t>
            </a:r>
            <a:r>
              <a:rPr lang="ru-RU" sz="1800" dirty="0" smtClean="0">
                <a:latin typeface="PT Astra Serif" pitchFamily="18" charset="-52"/>
                <a:ea typeface="PT Astra Serif" pitchFamily="18" charset="-52"/>
              </a:rPr>
              <a:t> планируются ассигнования в </a:t>
            </a:r>
            <a:r>
              <a:rPr lang="ru-RU" sz="1800" dirty="0" smtClean="0">
                <a:latin typeface="PT Astra Serif" pitchFamily="18" charset="-52"/>
                <a:ea typeface="PT Astra Serif" pitchFamily="18" charset="-52"/>
              </a:rPr>
              <a:t>2022-2024 </a:t>
            </a:r>
            <a:r>
              <a:rPr lang="ru-RU" sz="1800" dirty="0" smtClean="0">
                <a:latin typeface="PT Astra Serif" pitchFamily="18" charset="-52"/>
                <a:ea typeface="PT Astra Serif" pitchFamily="18" charset="-52"/>
              </a:rPr>
              <a:t>г.г.  - по </a:t>
            </a:r>
            <a:r>
              <a:rPr lang="ru-RU" sz="1800" b="1" dirty="0" smtClean="0">
                <a:latin typeface="PT Astra Serif" pitchFamily="18" charset="-52"/>
                <a:ea typeface="PT Astra Serif" pitchFamily="18" charset="-52"/>
              </a:rPr>
              <a:t>6 500,0 тыс. рублей </a:t>
            </a:r>
            <a:r>
              <a:rPr lang="ru-RU" sz="1800" dirty="0" smtClean="0">
                <a:latin typeface="PT Astra Serif" pitchFamily="18" charset="-52"/>
                <a:ea typeface="PT Astra Serif" pitchFamily="18" charset="-52"/>
              </a:rPr>
              <a:t>на каждый год соответственно;</a:t>
            </a:r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CFBB2D6-3981-4405-B850-70B5E5D6F071}" type="slidenum">
              <a:rPr lang="ru-RU" altLang="ru-RU" smtClean="0"/>
              <a:pPr/>
              <a:t>17</a:t>
            </a:fld>
            <a:endParaRPr lang="ru-RU" altLang="ru-RU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8435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/>
          <a:lstStyle/>
          <a:p>
            <a:r>
              <a:rPr lang="ru-RU" sz="1800" i="1" dirty="0" smtClean="0">
                <a:latin typeface="PT Astra Serif" pitchFamily="18" charset="-52"/>
                <a:ea typeface="PT Astra Serif" pitchFamily="18" charset="-52"/>
              </a:rPr>
              <a:t>на единовременную денежную выплату одному из родителей или законному представителю, совместно проживающему с ребенком-инвалидом с нарушениями опорно-двигательного аппарата на проезд к месту лечения, реабилитации и </a:t>
            </a:r>
            <a:r>
              <a:rPr lang="ru-RU" sz="1800" i="1" dirty="0" err="1" smtClean="0">
                <a:latin typeface="PT Astra Serif" pitchFamily="18" charset="-52"/>
                <a:ea typeface="PT Astra Serif" pitchFamily="18" charset="-52"/>
              </a:rPr>
              <a:t>абилитации</a:t>
            </a:r>
            <a:r>
              <a:rPr lang="ru-RU" sz="1800" i="1" dirty="0" smtClean="0">
                <a:latin typeface="PT Astra Serif" pitchFamily="18" charset="-52"/>
                <a:ea typeface="PT Astra Serif" pitchFamily="18" charset="-52"/>
              </a:rPr>
              <a:t> в специализированные учреждения, в том числе учреждения здравоохранения </a:t>
            </a:r>
            <a:r>
              <a:rPr lang="ru-RU" sz="1800" dirty="0" smtClean="0">
                <a:latin typeface="PT Astra Serif" pitchFamily="18" charset="-52"/>
                <a:ea typeface="PT Astra Serif" pitchFamily="18" charset="-52"/>
              </a:rPr>
              <a:t>планируются ассигнования в </a:t>
            </a:r>
            <a:r>
              <a:rPr lang="ru-RU" sz="1800" dirty="0" smtClean="0">
                <a:latin typeface="PT Astra Serif" pitchFamily="18" charset="-52"/>
                <a:ea typeface="PT Astra Serif" pitchFamily="18" charset="-52"/>
              </a:rPr>
              <a:t>2022-2024 </a:t>
            </a:r>
            <a:r>
              <a:rPr lang="ru-RU" sz="1800" dirty="0" smtClean="0">
                <a:latin typeface="PT Astra Serif" pitchFamily="18" charset="-52"/>
                <a:ea typeface="PT Astra Serif" pitchFamily="18" charset="-52"/>
              </a:rPr>
              <a:t>г.г. – по </a:t>
            </a:r>
            <a:r>
              <a:rPr lang="ru-RU" sz="1800" b="1" dirty="0" smtClean="0">
                <a:latin typeface="PT Astra Serif" pitchFamily="18" charset="-52"/>
                <a:ea typeface="PT Astra Serif" pitchFamily="18" charset="-52"/>
              </a:rPr>
              <a:t>99,0 тыс. рублей </a:t>
            </a:r>
            <a:r>
              <a:rPr lang="ru-RU" sz="1800" dirty="0" smtClean="0">
                <a:latin typeface="PT Astra Serif" pitchFamily="18" charset="-52"/>
                <a:ea typeface="PT Astra Serif" pitchFamily="18" charset="-52"/>
              </a:rPr>
              <a:t>на каждый год соответственно; </a:t>
            </a:r>
          </a:p>
          <a:p>
            <a:r>
              <a:rPr lang="ru-RU" sz="1800" i="1" dirty="0" smtClean="0">
                <a:latin typeface="PT Astra Serif" pitchFamily="18" charset="-52"/>
                <a:ea typeface="PT Astra Serif" pitchFamily="18" charset="-52"/>
              </a:rPr>
              <a:t>- на единовременную денежную выплату беременным женщинам, признанным малоимущими в порядке, установленном  Правительством Ульяновской области </a:t>
            </a:r>
            <a:r>
              <a:rPr lang="ru-RU" sz="1800" dirty="0" smtClean="0">
                <a:latin typeface="PT Astra Serif" pitchFamily="18" charset="-52"/>
                <a:ea typeface="PT Astra Serif" pitchFamily="18" charset="-52"/>
              </a:rPr>
              <a:t>планируются ассигнования в </a:t>
            </a:r>
            <a:r>
              <a:rPr lang="ru-RU" sz="1800" dirty="0" smtClean="0">
                <a:latin typeface="PT Astra Serif" pitchFamily="18" charset="-52"/>
                <a:ea typeface="PT Astra Serif" pitchFamily="18" charset="-52"/>
              </a:rPr>
              <a:t>2022-2024 </a:t>
            </a:r>
            <a:r>
              <a:rPr lang="ru-RU" sz="1800" dirty="0" smtClean="0">
                <a:latin typeface="PT Astra Serif" pitchFamily="18" charset="-52"/>
                <a:ea typeface="PT Astra Serif" pitchFamily="18" charset="-52"/>
              </a:rPr>
              <a:t>г.г. -  </a:t>
            </a:r>
            <a:r>
              <a:rPr lang="ru-RU" sz="1800" b="1" dirty="0" smtClean="0">
                <a:latin typeface="PT Astra Serif" pitchFamily="18" charset="-52"/>
                <a:ea typeface="PT Astra Serif" pitchFamily="18" charset="-52"/>
              </a:rPr>
              <a:t>1 680,0 тыс. рублей </a:t>
            </a:r>
            <a:r>
              <a:rPr lang="ru-RU" sz="1800" dirty="0" smtClean="0">
                <a:latin typeface="PT Astra Serif" pitchFamily="18" charset="-52"/>
                <a:ea typeface="PT Astra Serif" pitchFamily="18" charset="-52"/>
              </a:rPr>
              <a:t>на каждый год соответственно</a:t>
            </a:r>
            <a:r>
              <a:rPr lang="ru-RU" sz="1800" b="1" dirty="0" smtClean="0">
                <a:latin typeface="PT Astra Serif" pitchFamily="18" charset="-52"/>
                <a:ea typeface="PT Astra Serif" pitchFamily="18" charset="-52"/>
              </a:rPr>
              <a:t>;</a:t>
            </a:r>
            <a:endParaRPr lang="ru-RU" sz="1800" dirty="0" smtClean="0">
              <a:latin typeface="PT Astra Serif" pitchFamily="18" charset="-52"/>
              <a:ea typeface="PT Astra Serif" pitchFamily="18" charset="-52"/>
            </a:endParaRPr>
          </a:p>
          <a:p>
            <a:r>
              <a:rPr lang="ru-RU" sz="1800" i="1" dirty="0" smtClean="0">
                <a:latin typeface="PT Astra Serif" pitchFamily="18" charset="-52"/>
                <a:ea typeface="PT Astra Serif" pitchFamily="18" charset="-52"/>
              </a:rPr>
              <a:t>- на единовременную денежную выплату гражданам, оказавшимся в трудной жизненной ситуации </a:t>
            </a:r>
            <a:r>
              <a:rPr lang="ru-RU" sz="1800" dirty="0" smtClean="0">
                <a:latin typeface="PT Astra Serif" pitchFamily="18" charset="-52"/>
                <a:ea typeface="PT Astra Serif" pitchFamily="18" charset="-52"/>
              </a:rPr>
              <a:t>планируются ассигнования в </a:t>
            </a:r>
            <a:r>
              <a:rPr lang="ru-RU" sz="1800" dirty="0" smtClean="0">
                <a:latin typeface="PT Astra Serif" pitchFamily="18" charset="-52"/>
                <a:ea typeface="PT Astra Serif" pitchFamily="18" charset="-52"/>
              </a:rPr>
              <a:t>2022 -2024 </a:t>
            </a:r>
            <a:r>
              <a:rPr lang="ru-RU" sz="1800" dirty="0" smtClean="0">
                <a:latin typeface="PT Astra Serif" pitchFamily="18" charset="-52"/>
                <a:ea typeface="PT Astra Serif" pitchFamily="18" charset="-52"/>
              </a:rPr>
              <a:t>г.г. – </a:t>
            </a:r>
            <a:r>
              <a:rPr lang="ru-RU" sz="1800" b="1" dirty="0" smtClean="0">
                <a:latin typeface="PT Astra Serif" pitchFamily="18" charset="-52"/>
                <a:ea typeface="PT Astra Serif" pitchFamily="18" charset="-52"/>
              </a:rPr>
              <a:t>22  </a:t>
            </a:r>
            <a:r>
              <a:rPr lang="ru-RU" sz="1800" b="1" dirty="0" smtClean="0">
                <a:latin typeface="PT Astra Serif" pitchFamily="18" charset="-52"/>
                <a:ea typeface="PT Astra Serif" pitchFamily="18" charset="-52"/>
              </a:rPr>
              <a:t>725,0</a:t>
            </a:r>
            <a:r>
              <a:rPr lang="ru-RU" sz="1800" dirty="0" smtClean="0">
                <a:latin typeface="PT Astra Serif" pitchFamily="18" charset="-52"/>
                <a:ea typeface="PT Astra Serif" pitchFamily="18" charset="-52"/>
              </a:rPr>
              <a:t> </a:t>
            </a:r>
            <a:r>
              <a:rPr lang="ru-RU" sz="1800" b="1" dirty="0" smtClean="0">
                <a:latin typeface="PT Astra Serif" pitchFamily="18" charset="-52"/>
                <a:ea typeface="PT Astra Serif" pitchFamily="18" charset="-52"/>
              </a:rPr>
              <a:t>тыс. </a:t>
            </a:r>
            <a:r>
              <a:rPr lang="ru-RU" sz="1800" b="1" dirty="0" smtClean="0">
                <a:latin typeface="PT Astra Serif" pitchFamily="18" charset="-52"/>
                <a:ea typeface="PT Astra Serif" pitchFamily="18" charset="-52"/>
              </a:rPr>
              <a:t>рублей, 22 500 тыс.рублей и 22 500,0 тыс.рублей </a:t>
            </a:r>
            <a:r>
              <a:rPr lang="ru-RU" sz="1800" dirty="0" smtClean="0">
                <a:latin typeface="PT Astra Serif" pitchFamily="18" charset="-52"/>
                <a:ea typeface="PT Astra Serif" pitchFamily="18" charset="-52"/>
              </a:rPr>
              <a:t>на каждый год соответственно;</a:t>
            </a:r>
          </a:p>
          <a:p>
            <a:endParaRPr lang="ru-RU" sz="1800" dirty="0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27F7821-81E1-4DF8-805D-C41358EF9759}" type="slidenum">
              <a:rPr lang="ru-RU" altLang="ru-RU" smtClean="0"/>
              <a:pPr/>
              <a:t>18</a:t>
            </a:fld>
            <a:endParaRPr lang="ru-RU" altLang="ru-RU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513" cy="561975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19459" name="Содержимое 2"/>
          <p:cNvSpPr>
            <a:spLocks noGrp="1"/>
          </p:cNvSpPr>
          <p:nvPr>
            <p:ph idx="1"/>
          </p:nvPr>
        </p:nvSpPr>
        <p:spPr>
          <a:xfrm>
            <a:off x="539750" y="981075"/>
            <a:ext cx="8280400" cy="5400675"/>
          </a:xfrm>
        </p:spPr>
        <p:txBody>
          <a:bodyPr/>
          <a:lstStyle/>
          <a:p>
            <a:r>
              <a:rPr lang="ru-RU" sz="1800" i="1" dirty="0" smtClean="0">
                <a:latin typeface="PT Astra Serif" pitchFamily="18" charset="-52"/>
                <a:ea typeface="PT Astra Serif" pitchFamily="18" charset="-52"/>
              </a:rPr>
              <a:t>на единовременную денежную выплату работникам муниципальных учреждений муниципального образования «город Ульяновск» на приобретение жилья, с привлечением средств ипотечных кредитов (займов) </a:t>
            </a:r>
            <a:r>
              <a:rPr lang="ru-RU" sz="1800" dirty="0" smtClean="0">
                <a:latin typeface="PT Astra Serif" pitchFamily="18" charset="-52"/>
                <a:ea typeface="PT Astra Serif" pitchFamily="18" charset="-52"/>
              </a:rPr>
              <a:t>планируются ассигнования в  </a:t>
            </a:r>
            <a:r>
              <a:rPr lang="ru-RU" sz="1800" dirty="0" smtClean="0">
                <a:latin typeface="PT Astra Serif" pitchFamily="18" charset="-52"/>
                <a:ea typeface="PT Astra Serif" pitchFamily="18" charset="-52"/>
              </a:rPr>
              <a:t>2022-2024 </a:t>
            </a:r>
            <a:r>
              <a:rPr lang="ru-RU" sz="1800" dirty="0" smtClean="0">
                <a:latin typeface="PT Astra Serif" pitchFamily="18" charset="-52"/>
                <a:ea typeface="PT Astra Serif" pitchFamily="18" charset="-52"/>
              </a:rPr>
              <a:t>г.г. –  </a:t>
            </a:r>
            <a:r>
              <a:rPr lang="ru-RU" sz="1800" b="1" dirty="0" smtClean="0">
                <a:latin typeface="PT Astra Serif" pitchFamily="18" charset="-52"/>
                <a:ea typeface="PT Astra Serif" pitchFamily="18" charset="-52"/>
              </a:rPr>
              <a:t>5 </a:t>
            </a:r>
            <a:r>
              <a:rPr lang="ru-RU" sz="1800" b="1" dirty="0" smtClean="0">
                <a:latin typeface="PT Astra Serif" pitchFamily="18" charset="-52"/>
                <a:ea typeface="PT Astra Serif" pitchFamily="18" charset="-52"/>
              </a:rPr>
              <a:t>325,0</a:t>
            </a:r>
            <a:r>
              <a:rPr lang="ru-RU" sz="1800" dirty="0" smtClean="0">
                <a:latin typeface="PT Astra Serif" pitchFamily="18" charset="-52"/>
                <a:ea typeface="PT Astra Serif" pitchFamily="18" charset="-52"/>
              </a:rPr>
              <a:t> </a:t>
            </a:r>
            <a:r>
              <a:rPr lang="ru-RU" sz="1800" b="1" dirty="0" smtClean="0">
                <a:latin typeface="PT Astra Serif" pitchFamily="18" charset="-52"/>
                <a:ea typeface="PT Astra Serif" pitchFamily="18" charset="-52"/>
              </a:rPr>
              <a:t>тыс. рублей, </a:t>
            </a:r>
            <a:r>
              <a:rPr lang="ru-RU" sz="1800" dirty="0" smtClean="0">
                <a:latin typeface="PT Astra Serif" pitchFamily="18" charset="-52"/>
                <a:ea typeface="PT Astra Serif" pitchFamily="18" charset="-52"/>
              </a:rPr>
              <a:t>(а также на условиях </a:t>
            </a:r>
            <a:r>
              <a:rPr lang="ru-RU" sz="1800" dirty="0" err="1" smtClean="0">
                <a:latin typeface="PT Astra Serif" pitchFamily="18" charset="-52"/>
                <a:ea typeface="PT Astra Serif" pitchFamily="18" charset="-52"/>
              </a:rPr>
              <a:t>софинансирования</a:t>
            </a:r>
            <a:r>
              <a:rPr lang="ru-RU" sz="1800" dirty="0" smtClean="0">
                <a:latin typeface="PT Astra Serif" pitchFamily="18" charset="-52"/>
                <a:ea typeface="PT Astra Serif" pitchFamily="18" charset="-52"/>
              </a:rPr>
              <a:t> из областного бюджета 5 </a:t>
            </a:r>
            <a:r>
              <a:rPr lang="ru-RU" sz="1800" dirty="0" smtClean="0">
                <a:latin typeface="PT Astra Serif" pitchFamily="18" charset="-52"/>
                <a:ea typeface="PT Astra Serif" pitchFamily="18" charset="-52"/>
              </a:rPr>
              <a:t>325,0 </a:t>
            </a:r>
            <a:r>
              <a:rPr lang="ru-RU" sz="1800" dirty="0" smtClean="0">
                <a:latin typeface="PT Astra Serif" pitchFamily="18" charset="-52"/>
                <a:ea typeface="PT Astra Serif" pitchFamily="18" charset="-52"/>
              </a:rPr>
              <a:t>тыс. рублей</a:t>
            </a:r>
            <a:r>
              <a:rPr lang="ru-RU" sz="1800" dirty="0" smtClean="0">
                <a:latin typeface="PT Astra Serif" pitchFamily="18" charset="-52"/>
                <a:ea typeface="PT Astra Serif" pitchFamily="18" charset="-52"/>
              </a:rPr>
              <a:t>), 5 550,0 тыс.рублей и 5 550,0 тыс.рублей </a:t>
            </a:r>
            <a:r>
              <a:rPr lang="ru-RU" sz="1800" dirty="0" smtClean="0">
                <a:latin typeface="PT Astra Serif" pitchFamily="18" charset="-52"/>
                <a:ea typeface="PT Astra Serif" pitchFamily="18" charset="-52"/>
              </a:rPr>
              <a:t>на каждый год соответственно;</a:t>
            </a:r>
          </a:p>
          <a:p>
            <a:r>
              <a:rPr lang="ru-RU" sz="1800" i="1" dirty="0" smtClean="0">
                <a:latin typeface="PT Astra Serif" pitchFamily="18" charset="-52"/>
                <a:ea typeface="PT Astra Serif" pitchFamily="18" charset="-52"/>
              </a:rPr>
              <a:t>- на единовременную денежную выплату муниципальным служащим муниципального образования «город Ульяновск» на приобретение жилья, с привлечением средств ипотечных кредитов (займов) </a:t>
            </a:r>
            <a:r>
              <a:rPr lang="ru-RU" sz="1800" dirty="0" smtClean="0">
                <a:latin typeface="PT Astra Serif" pitchFamily="18" charset="-52"/>
                <a:ea typeface="PT Astra Serif" pitchFamily="18" charset="-52"/>
              </a:rPr>
              <a:t>планируются ассигнования в  </a:t>
            </a:r>
            <a:r>
              <a:rPr lang="ru-RU" sz="1800" dirty="0" smtClean="0">
                <a:latin typeface="PT Astra Serif" pitchFamily="18" charset="-52"/>
                <a:ea typeface="PT Astra Serif" pitchFamily="18" charset="-52"/>
              </a:rPr>
              <a:t>2022-2024 </a:t>
            </a:r>
            <a:r>
              <a:rPr lang="ru-RU" sz="1800" dirty="0" smtClean="0">
                <a:latin typeface="PT Astra Serif" pitchFamily="18" charset="-52"/>
                <a:ea typeface="PT Astra Serif" pitchFamily="18" charset="-52"/>
              </a:rPr>
              <a:t>г.г. -  </a:t>
            </a:r>
            <a:r>
              <a:rPr lang="ru-RU" sz="1800" b="1" dirty="0" smtClean="0">
                <a:latin typeface="PT Astra Serif" pitchFamily="18" charset="-52"/>
                <a:ea typeface="PT Astra Serif" pitchFamily="18" charset="-52"/>
              </a:rPr>
              <a:t>2 400,0 тыс. рублей </a:t>
            </a:r>
            <a:r>
              <a:rPr lang="ru-RU" sz="1800" dirty="0" smtClean="0">
                <a:latin typeface="PT Astra Serif" pitchFamily="18" charset="-52"/>
                <a:ea typeface="PT Astra Serif" pitchFamily="18" charset="-52"/>
              </a:rPr>
              <a:t>на каждый год соответственно</a:t>
            </a:r>
            <a:r>
              <a:rPr lang="ru-RU" sz="1800" b="1" dirty="0" smtClean="0">
                <a:latin typeface="PT Astra Serif" pitchFamily="18" charset="-52"/>
                <a:ea typeface="PT Astra Serif" pitchFamily="18" charset="-52"/>
              </a:rPr>
              <a:t>;</a:t>
            </a:r>
            <a:endParaRPr lang="ru-RU" sz="1800" dirty="0" smtClean="0">
              <a:latin typeface="PT Astra Serif" pitchFamily="18" charset="-52"/>
              <a:ea typeface="PT Astra Serif" pitchFamily="18" charset="-52"/>
            </a:endParaRPr>
          </a:p>
          <a:p>
            <a:r>
              <a:rPr lang="ru-RU" sz="1800" b="1" dirty="0" smtClean="0">
                <a:latin typeface="PT Astra Serif" pitchFamily="18" charset="-52"/>
                <a:ea typeface="PT Astra Serif" pitchFamily="18" charset="-52"/>
              </a:rPr>
              <a:t>- </a:t>
            </a:r>
            <a:r>
              <a:rPr lang="ru-RU" sz="1800" i="1" dirty="0" smtClean="0">
                <a:latin typeface="PT Astra Serif" pitchFamily="18" charset="-52"/>
                <a:ea typeface="PT Astra Serif" pitchFamily="18" charset="-52"/>
              </a:rPr>
              <a:t>на меру социальной поддержки семьям, имеющим детей, где оба родителя или одинокая мать (одинокий отец) являются студентами, аспирантами, ординаторами, обучающимися по очной форме обучения в образовательных организациях среднего профессионального или высшего образования, имеющих государственную аккредитацию и лицензию на осуществление образовательной деятельности, расположенных на территории муниципального образования "город Ульяновск"</a:t>
            </a:r>
            <a:r>
              <a:rPr lang="ru-RU" sz="1800" dirty="0" smtClean="0">
                <a:latin typeface="PT Astra Serif" pitchFamily="18" charset="-52"/>
                <a:ea typeface="PT Astra Serif" pitchFamily="18" charset="-52"/>
              </a:rPr>
              <a:t> планируются ассигнования в  </a:t>
            </a:r>
            <a:r>
              <a:rPr lang="ru-RU" sz="1800" dirty="0" smtClean="0">
                <a:latin typeface="PT Astra Serif" pitchFamily="18" charset="-52"/>
                <a:ea typeface="PT Astra Serif" pitchFamily="18" charset="-52"/>
              </a:rPr>
              <a:t>2022-2024 </a:t>
            </a:r>
            <a:r>
              <a:rPr lang="ru-RU" sz="1800" dirty="0" smtClean="0">
                <a:latin typeface="PT Astra Serif" pitchFamily="18" charset="-52"/>
                <a:ea typeface="PT Astra Serif" pitchFamily="18" charset="-52"/>
              </a:rPr>
              <a:t>г.г .-  </a:t>
            </a:r>
            <a:r>
              <a:rPr lang="ru-RU" sz="1800" b="1" dirty="0" smtClean="0">
                <a:latin typeface="PT Astra Serif" pitchFamily="18" charset="-52"/>
                <a:ea typeface="PT Astra Serif" pitchFamily="18" charset="-52"/>
              </a:rPr>
              <a:t>960,0 тыс. рублей </a:t>
            </a:r>
            <a:r>
              <a:rPr lang="ru-RU" sz="1800" dirty="0" smtClean="0">
                <a:latin typeface="PT Astra Serif" pitchFamily="18" charset="-52"/>
                <a:ea typeface="PT Astra Serif" pitchFamily="18" charset="-52"/>
              </a:rPr>
              <a:t>на каждый год соответственно</a:t>
            </a:r>
            <a:r>
              <a:rPr lang="ru-RU" sz="1800" b="1" dirty="0" smtClean="0">
                <a:latin typeface="PT Astra Serif" pitchFamily="18" charset="-52"/>
                <a:ea typeface="PT Astra Serif" pitchFamily="18" charset="-52"/>
              </a:rPr>
              <a:t>;</a:t>
            </a:r>
            <a:endParaRPr lang="ru-RU" sz="1800" dirty="0" smtClean="0">
              <a:latin typeface="PT Astra Serif" pitchFamily="18" charset="-52"/>
              <a:ea typeface="PT Astra Serif" pitchFamily="18" charset="-52"/>
            </a:endParaRPr>
          </a:p>
          <a:p>
            <a:endParaRPr lang="ru-RU" sz="1800" dirty="0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E733DED-E3E5-470E-88F7-CD0735712DD8}" type="slidenum">
              <a:rPr lang="ru-RU" altLang="ru-RU" smtClean="0"/>
              <a:pPr/>
              <a:t>19</a:t>
            </a:fld>
            <a:endParaRPr lang="ru-RU" altLang="ru-RU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2"/>
          <p:cNvSpPr>
            <a:spLocks noGrp="1"/>
          </p:cNvSpPr>
          <p:nvPr>
            <p:ph type="title"/>
          </p:nvPr>
        </p:nvSpPr>
        <p:spPr>
          <a:xfrm>
            <a:off x="395288" y="188913"/>
            <a:ext cx="8137525" cy="287337"/>
          </a:xfrm>
        </p:spPr>
        <p:txBody>
          <a:bodyPr/>
          <a:lstStyle/>
          <a:p>
            <a:endParaRPr lang="ru-RU" altLang="ru-RU" smtClean="0"/>
          </a:p>
        </p:txBody>
      </p:sp>
      <p:sp>
        <p:nvSpPr>
          <p:cNvPr id="3075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40329CA-4556-4E43-AF2C-353EC1E27A7C}" type="slidenum">
              <a:rPr lang="ru-RU" altLang="ru-RU" smtClean="0"/>
              <a:pPr/>
              <a:t>2</a:t>
            </a:fld>
            <a:endParaRPr lang="ru-RU" altLang="ru-RU" smtClean="0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white">
          <a:xfrm>
            <a:off x="468313" y="260648"/>
            <a:ext cx="8218487" cy="4708981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lvl="2" algn="just" eaLnBrk="1" hangingPunct="1">
              <a:spcBef>
                <a:spcPts val="0"/>
              </a:spcBef>
              <a:spcAft>
                <a:spcPts val="0"/>
              </a:spcAft>
              <a:buSzPct val="70000"/>
              <a:buFont typeface="Arial" panose="020B0604020202020204" pitchFamily="34" charset="0"/>
              <a:buChar char="•"/>
              <a:tabLst>
                <a:tab pos="900113" algn="l"/>
              </a:tabLst>
              <a:defRPr/>
            </a:pPr>
            <a:r>
              <a:rPr lang="ru-RU" sz="3000" dirty="0" smtClean="0">
                <a:latin typeface="PT Astra Serif" pitchFamily="18" charset="-52"/>
                <a:ea typeface="PT Astra Serif" pitchFamily="18" charset="-52"/>
              </a:rPr>
              <a:t>В целях реализации принципа прозрачности (открытости) бюджетной системы Российской Федерации и обеспечения полного и доступного информирования граждан о бюджете муниципального образования «город Ульяновск», в соответствии с Бюджетным кодексом Российской Федерации и Уставом муниципального образования «город Ульяновск», составлен «Бюджет для граждан» на </a:t>
            </a:r>
            <a:r>
              <a:rPr lang="ru-RU" sz="3000" dirty="0" smtClean="0">
                <a:latin typeface="PT Astra Serif" pitchFamily="18" charset="-52"/>
                <a:ea typeface="PT Astra Serif" pitchFamily="18" charset="-52"/>
              </a:rPr>
              <a:t>2022 </a:t>
            </a:r>
            <a:r>
              <a:rPr lang="ru-RU" sz="3000" dirty="0" smtClean="0">
                <a:latin typeface="PT Astra Serif" pitchFamily="18" charset="-52"/>
                <a:ea typeface="PT Astra Serif" pitchFamily="18" charset="-52"/>
              </a:rPr>
              <a:t>год и плановый период </a:t>
            </a:r>
            <a:r>
              <a:rPr lang="ru-RU" sz="3000" dirty="0" smtClean="0">
                <a:latin typeface="PT Astra Serif" pitchFamily="18" charset="-52"/>
                <a:ea typeface="PT Astra Serif" pitchFamily="18" charset="-52"/>
              </a:rPr>
              <a:t>2023 </a:t>
            </a:r>
            <a:r>
              <a:rPr lang="ru-RU" sz="3000" dirty="0" smtClean="0">
                <a:latin typeface="PT Astra Serif" pitchFamily="18" charset="-52"/>
                <a:ea typeface="PT Astra Serif" pitchFamily="18" charset="-52"/>
              </a:rPr>
              <a:t>и </a:t>
            </a:r>
            <a:r>
              <a:rPr lang="ru-RU" sz="3000" dirty="0" smtClean="0">
                <a:latin typeface="PT Astra Serif" pitchFamily="18" charset="-52"/>
                <a:ea typeface="PT Astra Serif" pitchFamily="18" charset="-52"/>
              </a:rPr>
              <a:t>2024 </a:t>
            </a:r>
            <a:r>
              <a:rPr lang="ru-RU" sz="3000" dirty="0" smtClean="0">
                <a:latin typeface="PT Astra Serif" pitchFamily="18" charset="-52"/>
                <a:ea typeface="PT Astra Serif" pitchFamily="18" charset="-52"/>
              </a:rPr>
              <a:t>годов. </a:t>
            </a:r>
            <a:endParaRPr lang="ru-RU" sz="3000" dirty="0">
              <a:latin typeface="PT Astra Serif" pitchFamily="18" charset="-52"/>
              <a:ea typeface="PT Astra Serif" pitchFamily="18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975" cy="201612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20483" name="Содержимое 2"/>
          <p:cNvSpPr>
            <a:spLocks noGrp="1"/>
          </p:cNvSpPr>
          <p:nvPr>
            <p:ph idx="1"/>
          </p:nvPr>
        </p:nvSpPr>
        <p:spPr>
          <a:xfrm>
            <a:off x="468313" y="620713"/>
            <a:ext cx="8218487" cy="5505450"/>
          </a:xfrm>
        </p:spPr>
        <p:txBody>
          <a:bodyPr/>
          <a:lstStyle/>
          <a:p>
            <a:r>
              <a:rPr lang="ru-RU" sz="1800" i="1" dirty="0" smtClean="0">
                <a:latin typeface="PT Astra Serif" pitchFamily="18" charset="-52"/>
                <a:ea typeface="PT Astra Serif" pitchFamily="18" charset="-52"/>
              </a:rPr>
              <a:t>на ежемесячную денежную выплату студентам очной формы обучения, обучающимся по дополнительной профессиональной программе «Сестра милосердия» в имеющих государственную аккредитацию и лицензию на осуществление образовательной деятельности профессиональных образовательных организациях, расположенных на территории муниципального образования «город Ульяновск» </a:t>
            </a:r>
            <a:r>
              <a:rPr lang="ru-RU" sz="1800" dirty="0" smtClean="0">
                <a:latin typeface="PT Astra Serif" pitchFamily="18" charset="-52"/>
                <a:ea typeface="PT Astra Serif" pitchFamily="18" charset="-52"/>
              </a:rPr>
              <a:t>планируются ассигнования в </a:t>
            </a:r>
            <a:r>
              <a:rPr lang="ru-RU" sz="1800" dirty="0" smtClean="0">
                <a:latin typeface="PT Astra Serif" pitchFamily="18" charset="-52"/>
                <a:ea typeface="PT Astra Serif" pitchFamily="18" charset="-52"/>
              </a:rPr>
              <a:t>2022-2024 </a:t>
            </a:r>
            <a:r>
              <a:rPr lang="ru-RU" sz="1800" dirty="0" smtClean="0">
                <a:latin typeface="PT Astra Serif" pitchFamily="18" charset="-52"/>
                <a:ea typeface="PT Astra Serif" pitchFamily="18" charset="-52"/>
              </a:rPr>
              <a:t>г.г -  </a:t>
            </a:r>
            <a:r>
              <a:rPr lang="ru-RU" sz="1800" b="1" dirty="0" smtClean="0">
                <a:latin typeface="PT Astra Serif" pitchFamily="18" charset="-52"/>
                <a:ea typeface="PT Astra Serif" pitchFamily="18" charset="-52"/>
              </a:rPr>
              <a:t>1 224,0  тыс. рублей </a:t>
            </a:r>
            <a:r>
              <a:rPr lang="ru-RU" sz="1800" dirty="0" smtClean="0">
                <a:latin typeface="PT Astra Serif" pitchFamily="18" charset="-52"/>
                <a:ea typeface="PT Astra Serif" pitchFamily="18" charset="-52"/>
              </a:rPr>
              <a:t>на каждый год соответственно</a:t>
            </a:r>
            <a:r>
              <a:rPr lang="ru-RU" sz="1800" b="1" dirty="0" smtClean="0">
                <a:latin typeface="PT Astra Serif" pitchFamily="18" charset="-52"/>
                <a:ea typeface="PT Astra Serif" pitchFamily="18" charset="-52"/>
              </a:rPr>
              <a:t>;</a:t>
            </a:r>
            <a:endParaRPr lang="ru-RU" sz="1800" dirty="0" smtClean="0">
              <a:latin typeface="PT Astra Serif" pitchFamily="18" charset="-52"/>
              <a:ea typeface="PT Astra Serif" pitchFamily="18" charset="-52"/>
            </a:endParaRPr>
          </a:p>
          <a:p>
            <a:r>
              <a:rPr lang="ru-RU" sz="1800" b="1" i="1" dirty="0" smtClean="0">
                <a:latin typeface="PT Astra Serif" pitchFamily="18" charset="-52"/>
                <a:ea typeface="PT Astra Serif" pitchFamily="18" charset="-52"/>
              </a:rPr>
              <a:t>- </a:t>
            </a:r>
            <a:r>
              <a:rPr lang="ru-RU" sz="1800" i="1" dirty="0" smtClean="0">
                <a:latin typeface="PT Astra Serif" pitchFamily="18" charset="-52"/>
                <a:ea typeface="PT Astra Serif" pitchFamily="18" charset="-52"/>
              </a:rPr>
              <a:t>на ежемесячную денежную выплату на обеспечение проезда детей-сирот и детей, оставшихся без попечения родителей, а также лиц из числа детей-сирот и детей, оставшихся без попечения родителей, обучающихся в муниципальных образовательных организациях, на городском, пригородном, в сельской местности на внутрирайонном транспорте (кроме такси), а также проезда один раз в год к месту жительства и обратно к месту обучения</a:t>
            </a:r>
            <a:r>
              <a:rPr lang="ru-RU" sz="1800" dirty="0" smtClean="0">
                <a:latin typeface="PT Astra Serif" pitchFamily="18" charset="-52"/>
                <a:ea typeface="PT Astra Serif" pitchFamily="18" charset="-52"/>
              </a:rPr>
              <a:t> </a:t>
            </a:r>
            <a:r>
              <a:rPr lang="ru-RU" sz="1800" b="1" dirty="0" smtClean="0">
                <a:latin typeface="PT Astra Serif" pitchFamily="18" charset="-52"/>
                <a:ea typeface="PT Astra Serif" pitchFamily="18" charset="-52"/>
              </a:rPr>
              <a:t>–       </a:t>
            </a:r>
            <a:r>
              <a:rPr lang="ru-RU" sz="1800" b="1" dirty="0" smtClean="0">
                <a:latin typeface="PT Astra Serif" pitchFamily="18" charset="-52"/>
                <a:ea typeface="PT Astra Serif" pitchFamily="18" charset="-52"/>
              </a:rPr>
              <a:t>5 098,3 тыс</a:t>
            </a:r>
            <a:r>
              <a:rPr lang="ru-RU" sz="1800" b="1" dirty="0" smtClean="0">
                <a:latin typeface="PT Astra Serif" pitchFamily="18" charset="-52"/>
                <a:ea typeface="PT Astra Serif" pitchFamily="18" charset="-52"/>
              </a:rPr>
              <a:t>. рублей</a:t>
            </a:r>
            <a:r>
              <a:rPr lang="ru-RU" sz="1800" dirty="0" smtClean="0">
                <a:latin typeface="PT Astra Serif" pitchFamily="18" charset="-52"/>
                <a:ea typeface="PT Astra Serif" pitchFamily="18" charset="-52"/>
              </a:rPr>
              <a:t>;</a:t>
            </a:r>
          </a:p>
          <a:p>
            <a:r>
              <a:rPr lang="ru-RU" sz="1800" dirty="0" smtClean="0">
                <a:latin typeface="PT Astra Serif" pitchFamily="18" charset="-52"/>
                <a:ea typeface="PT Astra Serif" pitchFamily="18" charset="-52"/>
              </a:rPr>
              <a:t>- </a:t>
            </a:r>
            <a:r>
              <a:rPr lang="ru-RU" sz="1800" i="1" dirty="0" smtClean="0">
                <a:latin typeface="PT Astra Serif" pitchFamily="18" charset="-52"/>
                <a:ea typeface="PT Astra Serif" pitchFamily="18" charset="-52"/>
              </a:rPr>
              <a:t>на ежемесячной выплаты на содержание ребёнка в семье опекуна (попечителя) и приёмной семье, а также по осуществлению выплаты вознаграждения, причитающегося приёмному родителю</a:t>
            </a:r>
            <a:r>
              <a:rPr lang="ru-RU" sz="1800" dirty="0" smtClean="0">
                <a:latin typeface="PT Astra Serif" pitchFamily="18" charset="-52"/>
                <a:ea typeface="PT Astra Serif" pitchFamily="18" charset="-52"/>
              </a:rPr>
              <a:t> </a:t>
            </a:r>
            <a:r>
              <a:rPr lang="ru-RU" sz="1800" b="1" dirty="0" smtClean="0">
                <a:latin typeface="PT Astra Serif" pitchFamily="18" charset="-52"/>
                <a:ea typeface="PT Astra Serif" pitchFamily="18" charset="-52"/>
              </a:rPr>
              <a:t>– </a:t>
            </a:r>
            <a:r>
              <a:rPr lang="ru-RU" sz="1800" b="1" dirty="0" smtClean="0">
                <a:latin typeface="PT Astra Serif" pitchFamily="18" charset="-52"/>
                <a:ea typeface="PT Astra Serif" pitchFamily="18" charset="-52"/>
              </a:rPr>
              <a:t>198 782, 8 тыс</a:t>
            </a:r>
            <a:r>
              <a:rPr lang="ru-RU" sz="1800" b="1" dirty="0" smtClean="0">
                <a:latin typeface="PT Astra Serif" pitchFamily="18" charset="-52"/>
                <a:ea typeface="PT Astra Serif" pitchFamily="18" charset="-52"/>
              </a:rPr>
              <a:t>. рублей.</a:t>
            </a:r>
            <a:endParaRPr lang="ru-RU" sz="1800" dirty="0" smtClean="0">
              <a:latin typeface="PT Astra Serif" pitchFamily="18" charset="-52"/>
              <a:ea typeface="PT Astra Serif" pitchFamily="18" charset="-52"/>
            </a:endParaRPr>
          </a:p>
          <a:p>
            <a:endParaRPr lang="ru-RU" sz="1800" dirty="0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E4878F8-8DD2-4255-98A3-77D5F6EBC256}" type="slidenum">
              <a:rPr lang="ru-RU" altLang="ru-RU" smtClean="0"/>
              <a:pPr/>
              <a:t>20</a:t>
            </a:fld>
            <a:endParaRPr lang="ru-RU" altLang="ru-RU" smtClean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150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800" b="1" i="1" dirty="0" smtClean="0">
                <a:latin typeface="PT Astra Serif" pitchFamily="18" charset="-52"/>
                <a:ea typeface="PT Astra Serif" pitchFamily="18" charset="-52"/>
              </a:rPr>
              <a:t>Муниципальная программа «Развитие муниципальной службы в администрации города Ульяновска»: </a:t>
            </a:r>
            <a:r>
              <a:rPr lang="ru-RU" sz="1800" dirty="0" smtClean="0">
                <a:latin typeface="PT Astra Serif" pitchFamily="18" charset="-52"/>
                <a:ea typeface="PT Astra Serif" pitchFamily="18" charset="-52"/>
              </a:rPr>
              <a:t>на организацию дополнительного профессионального образования муниципальных служащих в </a:t>
            </a:r>
            <a:r>
              <a:rPr lang="ru-RU" sz="1800" dirty="0" smtClean="0">
                <a:latin typeface="PT Astra Serif" pitchFamily="18" charset="-52"/>
                <a:ea typeface="PT Astra Serif" pitchFamily="18" charset="-52"/>
              </a:rPr>
              <a:t>2022-2024 </a:t>
            </a:r>
            <a:r>
              <a:rPr lang="ru-RU" sz="1800" dirty="0" smtClean="0">
                <a:latin typeface="PT Astra Serif" pitchFamily="18" charset="-52"/>
                <a:ea typeface="PT Astra Serif" pitchFamily="18" charset="-52"/>
              </a:rPr>
              <a:t>г.г.</a:t>
            </a:r>
            <a:r>
              <a:rPr lang="ru-RU" sz="1800" i="1" dirty="0" smtClean="0">
                <a:latin typeface="PT Astra Serif" pitchFamily="18" charset="-52"/>
                <a:ea typeface="PT Astra Serif" pitchFamily="18" charset="-52"/>
              </a:rPr>
              <a:t> </a:t>
            </a:r>
            <a:r>
              <a:rPr lang="ru-RU" sz="1800" dirty="0" smtClean="0">
                <a:latin typeface="PT Astra Serif" pitchFamily="18" charset="-52"/>
                <a:ea typeface="PT Astra Serif" pitchFamily="18" charset="-52"/>
              </a:rPr>
              <a:t>планируются ассигнования в сумме </a:t>
            </a:r>
            <a:r>
              <a:rPr lang="ru-RU" sz="1800" b="1" dirty="0" smtClean="0">
                <a:latin typeface="PT Astra Serif" pitchFamily="18" charset="-52"/>
                <a:ea typeface="PT Astra Serif" pitchFamily="18" charset="-52"/>
              </a:rPr>
              <a:t> 14,3 тыс. рублей </a:t>
            </a:r>
            <a:r>
              <a:rPr lang="ru-RU" sz="1800" dirty="0" smtClean="0">
                <a:latin typeface="PT Astra Serif" pitchFamily="18" charset="-52"/>
                <a:ea typeface="PT Astra Serif" pitchFamily="18" charset="-52"/>
              </a:rPr>
              <a:t>на каждый год соответственно</a:t>
            </a:r>
            <a:r>
              <a:rPr lang="ru-RU" sz="1800" b="1" dirty="0" smtClean="0">
                <a:latin typeface="PT Astra Serif" pitchFamily="18" charset="-52"/>
                <a:ea typeface="PT Astra Serif" pitchFamily="18" charset="-52"/>
              </a:rPr>
              <a:t>.</a:t>
            </a:r>
            <a:endParaRPr lang="ru-RU" sz="1800" dirty="0" smtClean="0">
              <a:latin typeface="PT Astra Serif" pitchFamily="18" charset="-52"/>
              <a:ea typeface="PT Astra Serif" pitchFamily="18" charset="-52"/>
            </a:endParaRPr>
          </a:p>
          <a:p>
            <a:endParaRPr lang="ru-RU" sz="1800" dirty="0" smtClean="0">
              <a:latin typeface="PT Astra Serif" pitchFamily="18" charset="-52"/>
              <a:ea typeface="PT Astra Serif" pitchFamily="18" charset="-52"/>
            </a:endParaRPr>
          </a:p>
          <a:p>
            <a:pPr>
              <a:buNone/>
            </a:pPr>
            <a:r>
              <a:rPr lang="ru-RU" sz="1800" b="1" i="1" dirty="0" smtClean="0">
                <a:latin typeface="PT Astra Serif" pitchFamily="18" charset="-52"/>
                <a:ea typeface="PT Astra Serif" pitchFamily="18" charset="-52"/>
              </a:rPr>
              <a:t>	Муниципальная программа «Обеспечение правопорядка и безопасности на территории муниципального образования «город Ульяновск»: </a:t>
            </a:r>
            <a:r>
              <a:rPr lang="ru-RU" sz="1800" dirty="0" smtClean="0">
                <a:latin typeface="PT Astra Serif" pitchFamily="18" charset="-52"/>
                <a:ea typeface="PT Astra Serif" pitchFamily="18" charset="-52"/>
              </a:rPr>
              <a:t>на изготовление буклетов</a:t>
            </a:r>
            <a:r>
              <a:rPr lang="ru-RU" sz="1800" b="1" i="1" dirty="0" smtClean="0">
                <a:latin typeface="PT Astra Serif" pitchFamily="18" charset="-52"/>
                <a:ea typeface="PT Astra Serif" pitchFamily="18" charset="-52"/>
              </a:rPr>
              <a:t> </a:t>
            </a:r>
            <a:r>
              <a:rPr lang="ru-RU" sz="1800" dirty="0" smtClean="0">
                <a:latin typeface="PT Astra Serif" pitchFamily="18" charset="-52"/>
                <a:ea typeface="PT Astra Serif" pitchFamily="18" charset="-52"/>
              </a:rPr>
              <a:t>в </a:t>
            </a:r>
            <a:r>
              <a:rPr lang="ru-RU" sz="1800" dirty="0" smtClean="0">
                <a:latin typeface="PT Astra Serif" pitchFamily="18" charset="-52"/>
                <a:ea typeface="PT Astra Serif" pitchFamily="18" charset="-52"/>
              </a:rPr>
              <a:t>2022-2024 </a:t>
            </a:r>
            <a:r>
              <a:rPr lang="ru-RU" sz="1800" dirty="0" smtClean="0">
                <a:latin typeface="PT Astra Serif" pitchFamily="18" charset="-52"/>
                <a:ea typeface="PT Astra Serif" pitchFamily="18" charset="-52"/>
              </a:rPr>
              <a:t>г.г.</a:t>
            </a:r>
            <a:r>
              <a:rPr lang="ru-RU" sz="1800" i="1" dirty="0" smtClean="0">
                <a:latin typeface="PT Astra Serif" pitchFamily="18" charset="-52"/>
                <a:ea typeface="PT Astra Serif" pitchFamily="18" charset="-52"/>
              </a:rPr>
              <a:t> </a:t>
            </a:r>
            <a:r>
              <a:rPr lang="ru-RU" sz="1800" dirty="0" smtClean="0">
                <a:latin typeface="PT Astra Serif" pitchFamily="18" charset="-52"/>
                <a:ea typeface="PT Astra Serif" pitchFamily="18" charset="-52"/>
              </a:rPr>
              <a:t>планируются ассигнования в сумме </a:t>
            </a:r>
            <a:r>
              <a:rPr lang="ru-RU" sz="1800" b="1" dirty="0" smtClean="0">
                <a:latin typeface="PT Astra Serif" pitchFamily="18" charset="-52"/>
                <a:ea typeface="PT Astra Serif" pitchFamily="18" charset="-52"/>
              </a:rPr>
              <a:t> – 30,0 тыс. рублей </a:t>
            </a:r>
            <a:r>
              <a:rPr lang="ru-RU" sz="1800" dirty="0" smtClean="0">
                <a:latin typeface="PT Astra Serif" pitchFamily="18" charset="-52"/>
                <a:ea typeface="PT Astra Serif" pitchFamily="18" charset="-52"/>
              </a:rPr>
              <a:t>на каждый год соответственно</a:t>
            </a:r>
            <a:r>
              <a:rPr lang="ru-RU" sz="1800" b="1" dirty="0" smtClean="0">
                <a:latin typeface="PT Astra Serif" pitchFamily="18" charset="-52"/>
                <a:ea typeface="PT Astra Serif" pitchFamily="18" charset="-52"/>
              </a:rPr>
              <a:t>.</a:t>
            </a:r>
            <a:endParaRPr lang="ru-RU" sz="1800" dirty="0" smtClean="0">
              <a:latin typeface="PT Astra Serif" pitchFamily="18" charset="-52"/>
              <a:ea typeface="PT Astra Serif" pitchFamily="18" charset="-52"/>
            </a:endParaRPr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072E59D-B349-4916-A974-CDE816BBA558}" type="slidenum">
              <a:rPr lang="ru-RU" altLang="ru-RU" smtClean="0"/>
              <a:pPr/>
              <a:t>21</a:t>
            </a:fld>
            <a:endParaRPr lang="ru-RU" altLang="ru-RU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050" cy="346075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179388" y="765175"/>
            <a:ext cx="8507412" cy="5360988"/>
          </a:xfrm>
        </p:spPr>
        <p:txBody>
          <a:bodyPr/>
          <a:lstStyle/>
          <a:p>
            <a:pPr algn="just"/>
            <a:r>
              <a:rPr lang="ru-RU" dirty="0" smtClean="0">
                <a:latin typeface="PT Astra Serif" pitchFamily="18" charset="-52"/>
                <a:ea typeface="PT Astra Serif" pitchFamily="18" charset="-52"/>
              </a:rPr>
              <a:t>«Бюджет для граждан» - информационный ресурс, содержащий основные положения проекта бюджета (решения) о бюджете муниципального образования «город Ульяновск» в доступной для широкого круга заинтересованных пользователей форме. Его цель - познакомить граждан с основными целями, задачами и приоритетными направлениями бюджетной политики, обоснованиями бюджетных расходов, планируемыми и достигнутыми результатами использования бюджетных ассигнований.</a:t>
            </a:r>
          </a:p>
        </p:txBody>
      </p:sp>
      <p:sp>
        <p:nvSpPr>
          <p:cNvPr id="4100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00D529D-5674-41A3-98A1-0D4E4D8A9A4C}" type="slidenum">
              <a:rPr lang="ru-RU" altLang="ru-RU" smtClean="0"/>
              <a:pPr/>
              <a:t>3</a:t>
            </a:fld>
            <a:endParaRPr lang="ru-RU" altLang="ru-RU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604487F-13DA-4CD0-8209-3EBD618D412A}" type="slidenum">
              <a:rPr lang="ru-RU" altLang="ru-RU" smtClean="0"/>
              <a:pPr/>
              <a:t>4</a:t>
            </a:fld>
            <a:endParaRPr lang="ru-RU" altLang="ru-RU" smtClean="0"/>
          </a:p>
        </p:txBody>
      </p:sp>
      <p:sp>
        <p:nvSpPr>
          <p:cNvPr id="97282" name="Rectangle 2"/>
          <p:cNvSpPr>
            <a:spLocks noChangeArrowheads="1"/>
          </p:cNvSpPr>
          <p:nvPr/>
        </p:nvSpPr>
        <p:spPr bwMode="auto">
          <a:xfrm>
            <a:off x="1331913" y="549275"/>
            <a:ext cx="676910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defRPr/>
            </a:pPr>
            <a:endParaRPr lang="ru-RU" sz="28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2164" name="Rectangle 3"/>
          <p:cNvSpPr>
            <a:spLocks noChangeArrowheads="1"/>
          </p:cNvSpPr>
          <p:nvPr/>
        </p:nvSpPr>
        <p:spPr bwMode="white">
          <a:xfrm>
            <a:off x="539750" y="260350"/>
            <a:ext cx="8064500" cy="5855449"/>
          </a:xfrm>
          <a:prstGeom prst="rect">
            <a:avLst/>
          </a:prstGeom>
          <a:solidFill>
            <a:schemeClr val="bg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 algn="just">
              <a:spcBef>
                <a:spcPts val="600"/>
              </a:spcBef>
              <a:spcAft>
                <a:spcPts val="300"/>
              </a:spcAft>
              <a:buSzPct val="100000"/>
              <a:tabLst>
                <a:tab pos="900113" algn="l"/>
              </a:tabLst>
              <a:defRPr/>
            </a:pPr>
            <a:r>
              <a:rPr lang="ru-RU" sz="2200" b="0" dirty="0">
                <a:latin typeface="PT Astra Serif" pitchFamily="18" charset="-52"/>
                <a:ea typeface="PT Astra Serif" pitchFamily="18" charset="-52"/>
              </a:rPr>
              <a:t>В соответствии с Бюджетным кодексом Российской Федерации </a:t>
            </a:r>
            <a:r>
              <a:rPr lang="ru-RU" sz="2200" dirty="0">
                <a:latin typeface="PT Astra Serif" pitchFamily="18" charset="-52"/>
                <a:ea typeface="PT Astra Serif" pitchFamily="18" charset="-52"/>
              </a:rPr>
              <a:t>бюджетом</a:t>
            </a:r>
            <a:r>
              <a:rPr lang="ru-RU" sz="2200" b="0" dirty="0">
                <a:latin typeface="PT Astra Serif" pitchFamily="18" charset="-52"/>
                <a:ea typeface="PT Astra Serif" pitchFamily="18" charset="-52"/>
              </a:rPr>
              <a:t> является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  </a:r>
          </a:p>
          <a:p>
            <a:pPr marL="0" lvl="1" algn="just">
              <a:spcBef>
                <a:spcPts val="600"/>
              </a:spcBef>
              <a:spcAft>
                <a:spcPts val="300"/>
              </a:spcAft>
              <a:buSzPct val="100000"/>
              <a:tabLst>
                <a:tab pos="900113" algn="l"/>
              </a:tabLst>
              <a:defRPr/>
            </a:pPr>
            <a:r>
              <a:rPr lang="ru-RU" sz="2200" b="0" dirty="0">
                <a:latin typeface="PT Astra Serif" pitchFamily="18" charset="-52"/>
                <a:ea typeface="PT Astra Serif" pitchFamily="18" charset="-52"/>
              </a:rPr>
              <a:t>Под </a:t>
            </a:r>
            <a:r>
              <a:rPr lang="ru-RU" sz="2200" dirty="0">
                <a:latin typeface="PT Astra Serif" pitchFamily="18" charset="-52"/>
                <a:ea typeface="PT Astra Serif" pitchFamily="18" charset="-52"/>
              </a:rPr>
              <a:t>доходами</a:t>
            </a:r>
            <a:r>
              <a:rPr lang="ru-RU" sz="2200" b="0" dirty="0">
                <a:latin typeface="PT Astra Serif" pitchFamily="18" charset="-52"/>
                <a:ea typeface="PT Astra Serif" pitchFamily="18" charset="-52"/>
              </a:rPr>
              <a:t> бюджета понимаются денежные средства, поступающие в бюджет в безвозмездном и безвозвратном порядке в соответствии с законодательством Российской Федерации. </a:t>
            </a:r>
          </a:p>
          <a:p>
            <a:pPr marL="0" lvl="1" algn="just">
              <a:spcBef>
                <a:spcPts val="600"/>
              </a:spcBef>
              <a:spcAft>
                <a:spcPts val="300"/>
              </a:spcAft>
              <a:buSzPct val="100000"/>
              <a:tabLst>
                <a:tab pos="900113" algn="l"/>
              </a:tabLst>
              <a:defRPr/>
            </a:pPr>
            <a:r>
              <a:rPr lang="ru-RU" sz="2200" dirty="0">
                <a:latin typeface="PT Astra Serif" pitchFamily="18" charset="-52"/>
                <a:ea typeface="PT Astra Serif" pitchFamily="18" charset="-52"/>
              </a:rPr>
              <a:t>Расходы </a:t>
            </a:r>
            <a:r>
              <a:rPr lang="ru-RU" sz="2200" b="0" dirty="0">
                <a:latin typeface="PT Astra Serif" pitchFamily="18" charset="-52"/>
                <a:ea typeface="PT Astra Serif" pitchFamily="18" charset="-52"/>
              </a:rPr>
              <a:t>бюджета - это выплачиваемые из бюджета денежные средства, которые направляются на финансовое обеспечение задач и функций государственной власти и местного самоуправления</a:t>
            </a:r>
            <a:r>
              <a:rPr lang="ru-RU" sz="2200" dirty="0">
                <a:latin typeface="PT Astra Serif" pitchFamily="18" charset="-52"/>
                <a:ea typeface="PT Astra Serif" pitchFamily="18" charset="-52"/>
              </a:rPr>
              <a:t>.</a:t>
            </a:r>
          </a:p>
          <a:p>
            <a:pPr marL="0" lvl="1" algn="just">
              <a:spcBef>
                <a:spcPts val="600"/>
              </a:spcBef>
              <a:spcAft>
                <a:spcPts val="300"/>
              </a:spcAft>
              <a:buSzPct val="100000"/>
              <a:tabLst>
                <a:tab pos="900113" algn="l"/>
              </a:tabLst>
              <a:defRPr/>
            </a:pPr>
            <a:r>
              <a:rPr lang="ru-RU" sz="2200" dirty="0">
                <a:latin typeface="PT Astra Serif" pitchFamily="18" charset="-52"/>
                <a:ea typeface="PT Astra Serif" pitchFamily="18" charset="-52"/>
              </a:rPr>
              <a:t>Составление проекта бюджета основывается на муниципальной программе"Социальная </a:t>
            </a:r>
            <a:r>
              <a:rPr lang="ru-RU" sz="2200" dirty="0" smtClean="0">
                <a:latin typeface="PT Astra Serif" pitchFamily="18" charset="-52"/>
                <a:ea typeface="PT Astra Serif" pitchFamily="18" charset="-52"/>
              </a:rPr>
              <a:t>поддержка"город </a:t>
            </a:r>
            <a:r>
              <a:rPr lang="ru-RU" sz="2200" dirty="0">
                <a:latin typeface="PT Astra Serif" pitchFamily="18" charset="-52"/>
                <a:ea typeface="PT Astra Serif" pitchFamily="18" charset="-52"/>
              </a:rPr>
              <a:t>Ульяновск" «Забота». </a:t>
            </a:r>
            <a:endParaRPr lang="ru-RU" altLang="ru-RU" sz="2200" b="0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Astra Serif" pitchFamily="18" charset="-52"/>
              <a:ea typeface="PT Astra Serif" pitchFamily="18" charset="-52"/>
              <a:cs typeface="+mn-cs"/>
            </a:endParaRPr>
          </a:p>
        </p:txBody>
      </p:sp>
      <p:sp>
        <p:nvSpPr>
          <p:cNvPr id="5125" name="Прямоугольник 5"/>
          <p:cNvSpPr>
            <a:spLocks noChangeArrowheads="1"/>
          </p:cNvSpPr>
          <p:nvPr/>
        </p:nvSpPr>
        <p:spPr bwMode="auto">
          <a:xfrm>
            <a:off x="250825" y="6021388"/>
            <a:ext cx="7127875" cy="461962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>
              <a:spcBef>
                <a:spcPts val="600"/>
              </a:spcBef>
              <a:spcAft>
                <a:spcPts val="300"/>
              </a:spcAft>
              <a:buSzPct val="100000"/>
              <a:tabLst>
                <a:tab pos="900113" algn="l"/>
              </a:tabLst>
            </a:pPr>
            <a:endParaRPr lang="ru-RU" altLang="ru-RU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2588" cy="201612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6147" name="Содержимое 2"/>
          <p:cNvSpPr>
            <a:spLocks noGrp="1"/>
          </p:cNvSpPr>
          <p:nvPr>
            <p:ph idx="1"/>
          </p:nvPr>
        </p:nvSpPr>
        <p:spPr>
          <a:xfrm>
            <a:off x="684213" y="692150"/>
            <a:ext cx="8002587" cy="5434013"/>
          </a:xfrm>
        </p:spPr>
        <p:txBody>
          <a:bodyPr/>
          <a:lstStyle/>
          <a:p>
            <a:r>
              <a:rPr lang="ru-RU" b="1" i="1" dirty="0" smtClean="0"/>
              <a:t>Проектом бюджета на </a:t>
            </a:r>
            <a:r>
              <a:rPr lang="ru-RU" b="1" i="1" dirty="0" smtClean="0"/>
              <a:t>2022 </a:t>
            </a:r>
            <a:r>
              <a:rPr lang="ru-RU" b="1" i="1" dirty="0" smtClean="0"/>
              <a:t>год и плановый период </a:t>
            </a:r>
            <a:r>
              <a:rPr lang="ru-RU" b="1" i="1" dirty="0" smtClean="0"/>
              <a:t>2023 </a:t>
            </a:r>
            <a:r>
              <a:rPr lang="ru-RU" b="1" i="1" dirty="0" smtClean="0"/>
              <a:t>и </a:t>
            </a:r>
            <a:r>
              <a:rPr lang="ru-RU" b="1" i="1" dirty="0" smtClean="0"/>
              <a:t>2024 </a:t>
            </a:r>
            <a:r>
              <a:rPr lang="ru-RU" b="1" i="1" dirty="0" smtClean="0"/>
              <a:t>годов Управлению по делам семьи предусмотрено:</a:t>
            </a:r>
            <a:endParaRPr lang="ru-RU" dirty="0" smtClean="0"/>
          </a:p>
          <a:p>
            <a:r>
              <a:rPr lang="ru-RU" dirty="0" smtClean="0"/>
              <a:t>- на </a:t>
            </a:r>
            <a:r>
              <a:rPr lang="ru-RU" dirty="0" smtClean="0"/>
              <a:t>2022 </a:t>
            </a:r>
            <a:r>
              <a:rPr lang="ru-RU" dirty="0" smtClean="0"/>
              <a:t>год – </a:t>
            </a:r>
            <a:r>
              <a:rPr lang="ru-RU" dirty="0" smtClean="0"/>
              <a:t>346 406,6 тыс</a:t>
            </a:r>
            <a:r>
              <a:rPr lang="ru-RU" dirty="0" smtClean="0"/>
              <a:t>. рублей;</a:t>
            </a:r>
          </a:p>
          <a:p>
            <a:r>
              <a:rPr lang="ru-RU" dirty="0" smtClean="0"/>
              <a:t>- на </a:t>
            </a:r>
            <a:r>
              <a:rPr lang="ru-RU" dirty="0" smtClean="0"/>
              <a:t>2023 </a:t>
            </a:r>
            <a:r>
              <a:rPr lang="ru-RU" dirty="0" smtClean="0"/>
              <a:t>год – </a:t>
            </a:r>
            <a:r>
              <a:rPr lang="ru-RU" dirty="0" smtClean="0"/>
              <a:t>325 302,7 </a:t>
            </a:r>
            <a:r>
              <a:rPr lang="ru-RU" dirty="0" smtClean="0"/>
              <a:t>тыс. рублей;</a:t>
            </a:r>
          </a:p>
          <a:p>
            <a:r>
              <a:rPr lang="ru-RU" dirty="0" smtClean="0"/>
              <a:t>- на </a:t>
            </a:r>
            <a:r>
              <a:rPr lang="ru-RU" dirty="0" smtClean="0"/>
              <a:t>2024 </a:t>
            </a:r>
            <a:r>
              <a:rPr lang="ru-RU" dirty="0" smtClean="0"/>
              <a:t>год – </a:t>
            </a:r>
            <a:r>
              <a:rPr lang="ru-RU" dirty="0" smtClean="0"/>
              <a:t>326 565,9 тыс</a:t>
            </a:r>
            <a:r>
              <a:rPr lang="ru-RU" dirty="0" smtClean="0"/>
              <a:t>. рублей.</a:t>
            </a:r>
          </a:p>
          <a:p>
            <a:endParaRPr lang="ru-RU" dirty="0" smtClean="0"/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FBE9E0F-5310-429F-B508-30F7B29C5474}" type="slidenum">
              <a:rPr lang="ru-RU" altLang="ru-RU" smtClean="0"/>
              <a:pPr/>
              <a:t>5</a:t>
            </a:fld>
            <a:endParaRPr lang="ru-RU" altLang="ru-RU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613" cy="274637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7171" name="Содержимое 2"/>
          <p:cNvSpPr>
            <a:spLocks noGrp="1"/>
          </p:cNvSpPr>
          <p:nvPr>
            <p:ph idx="1"/>
          </p:nvPr>
        </p:nvSpPr>
        <p:spPr>
          <a:xfrm>
            <a:off x="539750" y="765175"/>
            <a:ext cx="8147050" cy="5360988"/>
          </a:xfrm>
        </p:spPr>
        <p:txBody>
          <a:bodyPr/>
          <a:lstStyle/>
          <a:p>
            <a:pPr algn="just"/>
            <a:r>
              <a:rPr lang="ru-RU" dirty="0" smtClean="0">
                <a:latin typeface="PT Astra Serif" pitchFamily="18" charset="-52"/>
                <a:ea typeface="PT Astra Serif" pitchFamily="18" charset="-52"/>
              </a:rPr>
              <a:t>Управление осуществляет свою деятельность в рамках муниципальной программы </a:t>
            </a:r>
            <a:r>
              <a:rPr lang="ru-RU" b="1" dirty="0" smtClean="0">
                <a:latin typeface="PT Astra Serif" pitchFamily="18" charset="-52"/>
                <a:ea typeface="PT Astra Serif" pitchFamily="18" charset="-52"/>
              </a:rPr>
              <a:t>"Социальная поддержка населения муниципального образования "город Ульяновск" "Забота". </a:t>
            </a:r>
            <a:r>
              <a:rPr lang="ru-RU" dirty="0" smtClean="0">
                <a:latin typeface="PT Astra Serif" pitchFamily="18" charset="-52"/>
                <a:ea typeface="PT Astra Serif" pitchFamily="18" charset="-52"/>
              </a:rPr>
              <a:t>В 2021 году на её реализацию запланировано </a:t>
            </a:r>
            <a:r>
              <a:rPr lang="ru-RU" dirty="0" smtClean="0">
                <a:latin typeface="PT Astra Serif" pitchFamily="18" charset="-52"/>
                <a:ea typeface="PT Astra Serif" pitchFamily="18" charset="-52"/>
              </a:rPr>
              <a:t> 346 406,6 тыс</a:t>
            </a:r>
            <a:r>
              <a:rPr lang="ru-RU" dirty="0" smtClean="0">
                <a:latin typeface="PT Astra Serif" pitchFamily="18" charset="-52"/>
                <a:ea typeface="PT Astra Serif" pitchFamily="18" charset="-52"/>
              </a:rPr>
              <a:t>. рублей, из них средств бюджета города – </a:t>
            </a:r>
            <a:r>
              <a:rPr lang="ru-RU" dirty="0" smtClean="0">
                <a:latin typeface="PT Astra Serif" pitchFamily="18" charset="-52"/>
                <a:ea typeface="PT Astra Serif" pitchFamily="18" charset="-52"/>
              </a:rPr>
              <a:t>137 170,5 </a:t>
            </a:r>
            <a:r>
              <a:rPr lang="ru-RU" dirty="0" smtClean="0">
                <a:latin typeface="PT Astra Serif" pitchFamily="18" charset="-52"/>
                <a:ea typeface="PT Astra Serif" pitchFamily="18" charset="-52"/>
              </a:rPr>
              <a:t>тыс. рублей (первоначальный бюджет </a:t>
            </a:r>
            <a:r>
              <a:rPr lang="ru-RU" dirty="0" smtClean="0">
                <a:latin typeface="PT Astra Serif" pitchFamily="18" charset="-52"/>
                <a:ea typeface="PT Astra Serif" pitchFamily="18" charset="-52"/>
              </a:rPr>
              <a:t>2021 </a:t>
            </a:r>
            <a:r>
              <a:rPr lang="ru-RU" dirty="0" smtClean="0">
                <a:latin typeface="PT Astra Serif" pitchFamily="18" charset="-52"/>
                <a:ea typeface="PT Astra Serif" pitchFamily="18" charset="-52"/>
              </a:rPr>
              <a:t>г. – 125 </a:t>
            </a:r>
            <a:r>
              <a:rPr lang="ru-RU" dirty="0" smtClean="0">
                <a:latin typeface="PT Astra Serif" pitchFamily="18" charset="-52"/>
                <a:ea typeface="PT Astra Serif" pitchFamily="18" charset="-52"/>
              </a:rPr>
              <a:t>742,4 </a:t>
            </a:r>
            <a:r>
              <a:rPr lang="ru-RU" dirty="0" smtClean="0">
                <a:latin typeface="PT Astra Serif" pitchFamily="18" charset="-52"/>
                <a:ea typeface="PT Astra Serif" pitchFamily="18" charset="-52"/>
              </a:rPr>
              <a:t>тыс. рублей).</a:t>
            </a:r>
          </a:p>
          <a:p>
            <a:endParaRPr lang="ru-RU" dirty="0" smtClean="0"/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94E3659-D585-4566-A1B7-BD22CD57451A}" type="slidenum">
              <a:rPr lang="ru-RU" altLang="ru-RU" smtClean="0"/>
              <a:pPr/>
              <a:t>6</a:t>
            </a:fld>
            <a:endParaRPr lang="ru-RU" altLang="ru-RU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8850" cy="201612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8195" name="Содержимое 2"/>
          <p:cNvSpPr>
            <a:spLocks noGrp="1"/>
          </p:cNvSpPr>
          <p:nvPr>
            <p:ph idx="1"/>
          </p:nvPr>
        </p:nvSpPr>
        <p:spPr>
          <a:xfrm>
            <a:off x="611188" y="692150"/>
            <a:ext cx="8075612" cy="5434013"/>
          </a:xfrm>
        </p:spPr>
        <p:txBody>
          <a:bodyPr/>
          <a:lstStyle/>
          <a:p>
            <a:pPr algn="just"/>
            <a:r>
              <a:rPr lang="ru-RU" b="1" dirty="0" smtClean="0">
                <a:latin typeface="PT Astra Serif" pitchFamily="18" charset="-52"/>
                <a:ea typeface="PT Astra Serif" pitchFamily="18" charset="-52"/>
              </a:rPr>
              <a:t>Раздел 1 «Семья и дети»:</a:t>
            </a:r>
            <a:r>
              <a:rPr lang="ru-RU" dirty="0" smtClean="0">
                <a:latin typeface="PT Astra Serif" pitchFamily="18" charset="-52"/>
                <a:ea typeface="PT Astra Serif" pitchFamily="18" charset="-52"/>
              </a:rPr>
              <a:t> в </a:t>
            </a:r>
            <a:r>
              <a:rPr lang="ru-RU" dirty="0" smtClean="0">
                <a:latin typeface="PT Astra Serif" pitchFamily="18" charset="-52"/>
                <a:ea typeface="PT Astra Serif" pitchFamily="18" charset="-52"/>
              </a:rPr>
              <a:t>2022-2024 </a:t>
            </a:r>
            <a:r>
              <a:rPr lang="ru-RU" dirty="0" smtClean="0">
                <a:latin typeface="PT Astra Serif" pitchFamily="18" charset="-52"/>
                <a:ea typeface="PT Astra Serif" pitchFamily="18" charset="-52"/>
              </a:rPr>
              <a:t>г.г. планируются ассигнования в сумме </a:t>
            </a:r>
            <a:r>
              <a:rPr lang="ru-RU" b="1" dirty="0" smtClean="0">
                <a:latin typeface="PT Astra Serif" pitchFamily="18" charset="-52"/>
                <a:ea typeface="PT Astra Serif" pitchFamily="18" charset="-52"/>
              </a:rPr>
              <a:t>5 931,4 тыс</a:t>
            </a:r>
            <a:r>
              <a:rPr lang="ru-RU" b="1" dirty="0" smtClean="0">
                <a:latin typeface="PT Astra Serif" pitchFamily="18" charset="-52"/>
                <a:ea typeface="PT Astra Serif" pitchFamily="18" charset="-52"/>
              </a:rPr>
              <a:t>. рублей,</a:t>
            </a:r>
            <a:r>
              <a:rPr lang="ru-RU" dirty="0" smtClean="0">
                <a:latin typeface="PT Astra Serif" pitchFamily="18" charset="-52"/>
                <a:ea typeface="PT Astra Serif" pitchFamily="18" charset="-52"/>
              </a:rPr>
              <a:t> </a:t>
            </a:r>
            <a:r>
              <a:rPr lang="ru-RU" b="1" dirty="0" smtClean="0">
                <a:latin typeface="PT Astra Serif" pitchFamily="18" charset="-52"/>
                <a:ea typeface="PT Astra Serif" pitchFamily="18" charset="-52"/>
              </a:rPr>
              <a:t> </a:t>
            </a:r>
            <a:r>
              <a:rPr lang="ru-RU" b="1" dirty="0" smtClean="0">
                <a:latin typeface="PT Astra Serif" pitchFamily="18" charset="-52"/>
                <a:ea typeface="PT Astra Serif" pitchFamily="18" charset="-52"/>
              </a:rPr>
              <a:t>4 590,6 </a:t>
            </a:r>
            <a:r>
              <a:rPr lang="ru-RU" b="1" dirty="0" smtClean="0">
                <a:latin typeface="PT Astra Serif" pitchFamily="18" charset="-52"/>
                <a:ea typeface="PT Astra Serif" pitchFamily="18" charset="-52"/>
              </a:rPr>
              <a:t>тыс</a:t>
            </a:r>
            <a:r>
              <a:rPr lang="ru-RU" b="1" dirty="0" smtClean="0">
                <a:latin typeface="PT Astra Serif" pitchFamily="18" charset="-52"/>
                <a:ea typeface="PT Astra Serif" pitchFamily="18" charset="-52"/>
              </a:rPr>
              <a:t>. рублей и </a:t>
            </a:r>
            <a:r>
              <a:rPr lang="ru-RU" b="1" dirty="0" smtClean="0">
                <a:latin typeface="PT Astra Serif" pitchFamily="18" charset="-52"/>
                <a:ea typeface="PT Astra Serif" pitchFamily="18" charset="-52"/>
              </a:rPr>
              <a:t>4  613,5</a:t>
            </a:r>
            <a:r>
              <a:rPr lang="ru-RU" dirty="0" smtClean="0">
                <a:latin typeface="PT Astra Serif" pitchFamily="18" charset="-52"/>
                <a:ea typeface="PT Astra Serif" pitchFamily="18" charset="-52"/>
              </a:rPr>
              <a:t> </a:t>
            </a:r>
            <a:r>
              <a:rPr lang="ru-RU" dirty="0" smtClean="0">
                <a:latin typeface="PT Astra Serif" pitchFamily="18" charset="-52"/>
                <a:ea typeface="PT Astra Serif" pitchFamily="18" charset="-52"/>
              </a:rPr>
              <a:t>тыс.рублей соответственно. По данному разделу предусмотрены мероприятия в рамках акций «Помоги собраться в школу», «Роди патриота в День России», «День матери</a:t>
            </a:r>
            <a:r>
              <a:rPr lang="ru-RU" dirty="0" smtClean="0">
                <a:latin typeface="PT Astra Serif" pitchFamily="18" charset="-52"/>
                <a:ea typeface="PT Astra Serif" pitchFamily="18" charset="-52"/>
              </a:rPr>
              <a:t>»,, </a:t>
            </a:r>
            <a:r>
              <a:rPr lang="ru-RU" dirty="0" smtClean="0">
                <a:latin typeface="PT Astra Serif" pitchFamily="18" charset="-52"/>
                <a:ea typeface="PT Astra Serif" pitchFamily="18" charset="-52"/>
              </a:rPr>
              <a:t>конкурсы «Семья года», «Папа года</a:t>
            </a:r>
            <a:r>
              <a:rPr lang="ru-RU" dirty="0" smtClean="0">
                <a:latin typeface="PT Astra Serif" pitchFamily="18" charset="-52"/>
                <a:ea typeface="PT Astra Serif" pitchFamily="18" charset="-52"/>
              </a:rPr>
              <a:t>» новогодние мероприятия </a:t>
            </a:r>
            <a:r>
              <a:rPr lang="ru-RU" dirty="0" smtClean="0">
                <a:latin typeface="PT Astra Serif" pitchFamily="18" charset="-52"/>
                <a:ea typeface="PT Astra Serif" pitchFamily="18" charset="-52"/>
              </a:rPr>
              <a:t>и много </a:t>
            </a:r>
            <a:r>
              <a:rPr lang="ru-RU" dirty="0" smtClean="0">
                <a:latin typeface="PT Astra Serif" pitchFamily="18" charset="-52"/>
                <a:ea typeface="PT Astra Serif" pitchFamily="18" charset="-52"/>
              </a:rPr>
              <a:t>других.</a:t>
            </a:r>
            <a:endParaRPr lang="ru-RU" dirty="0" smtClean="0">
              <a:latin typeface="PT Astra Serif" pitchFamily="18" charset="-52"/>
              <a:ea typeface="PT Astra Serif" pitchFamily="18" charset="-52"/>
            </a:endParaRPr>
          </a:p>
          <a:p>
            <a:endParaRPr lang="ru-RU" dirty="0" smtClean="0"/>
          </a:p>
          <a:p>
            <a:endParaRPr lang="ru-RU" dirty="0" smtClean="0"/>
          </a:p>
        </p:txBody>
      </p:sp>
      <p:sp>
        <p:nvSpPr>
          <p:cNvPr id="8196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779FC40-FF0B-43AD-87F7-ED4926E1E719}" type="slidenum">
              <a:rPr lang="ru-RU" altLang="ru-RU" smtClean="0"/>
              <a:pPr/>
              <a:t>7</a:t>
            </a:fld>
            <a:endParaRPr lang="ru-RU" altLang="ru-RU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9219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8138C6F-FDE6-4584-A544-790CEC11ED9C}" type="slidenum">
              <a:rPr lang="ru-RU" altLang="ru-RU" smtClean="0"/>
              <a:pPr/>
              <a:t>8</a:t>
            </a:fld>
            <a:endParaRPr lang="ru-RU" altLang="ru-RU" smtClean="0"/>
          </a:p>
        </p:txBody>
      </p:sp>
      <p:pic>
        <p:nvPicPr>
          <p:cNvPr id="9221" name="Picture 3" descr="C:\Users\User\Downloads\IMG-5b8391bd07e89da1bc016611fdc417be-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484784"/>
            <a:ext cx="3744912" cy="422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User\Downloads\160180373261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412776"/>
            <a:ext cx="1800543" cy="2692400"/>
          </a:xfrm>
          <a:prstGeom prst="rect">
            <a:avLst/>
          </a:prstGeom>
          <a:noFill/>
        </p:spPr>
      </p:pic>
      <p:pic>
        <p:nvPicPr>
          <p:cNvPr id="1027" name="Picture 3" descr="C:\Users\User\Downloads\16018037328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4293096"/>
            <a:ext cx="3048000" cy="2038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513" cy="274637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10243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2E37721-9870-4DD2-B137-987ADF7DEA81}" type="slidenum">
              <a:rPr lang="ru-RU" altLang="ru-RU" smtClean="0"/>
              <a:pPr/>
              <a:t>9</a:t>
            </a:fld>
            <a:endParaRPr lang="ru-RU" altLang="ru-RU" smtClean="0"/>
          </a:p>
        </p:txBody>
      </p:sp>
      <p:pic>
        <p:nvPicPr>
          <p:cNvPr id="10246" name="Picture 4" descr="C:\Users\User\Downloads\IMG_61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2204864"/>
            <a:ext cx="4751388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User\Downloads\IMG_328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9046" y="765175"/>
            <a:ext cx="3726657" cy="2484438"/>
          </a:xfrm>
          <a:prstGeom prst="rect">
            <a:avLst/>
          </a:prstGeom>
          <a:noFill/>
        </p:spPr>
      </p:pic>
      <p:pic>
        <p:nvPicPr>
          <p:cNvPr id="2051" name="Picture 3" descr="C:\Users\User\Downloads\160303390887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3789040"/>
            <a:ext cx="3810000" cy="2152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51285</TotalTime>
  <Words>1145</Words>
  <Application>Microsoft Office PowerPoint</Application>
  <PresentationFormat>Экран (4:3)</PresentationFormat>
  <Paragraphs>54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Проект бюджета Управления по делам семьи администрации города Ульяновска на 2022 год и плановый период 2023 и 2024 годов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>ФА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Финансовая академия  при Правительстве РФ</dc:title>
  <dc:creator>MNelubina</dc:creator>
  <cp:lastModifiedBy>User</cp:lastModifiedBy>
  <cp:revision>2965</cp:revision>
  <cp:lastPrinted>2015-02-26T10:07:44Z</cp:lastPrinted>
  <dcterms:created xsi:type="dcterms:W3CDTF">2007-06-06T09:15:17Z</dcterms:created>
  <dcterms:modified xsi:type="dcterms:W3CDTF">2021-10-15T11:04:48Z</dcterms:modified>
</cp:coreProperties>
</file>